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56" r:id="rId2"/>
    <p:sldId id="257" r:id="rId3"/>
    <p:sldId id="267" r:id="rId4"/>
    <p:sldId id="259" r:id="rId5"/>
    <p:sldId id="260" r:id="rId6"/>
    <p:sldId id="261" r:id="rId7"/>
    <p:sldId id="374" r:id="rId8"/>
    <p:sldId id="263" r:id="rId9"/>
    <p:sldId id="373" r:id="rId10"/>
    <p:sldId id="264" r:id="rId11"/>
    <p:sldId id="268" r:id="rId12"/>
    <p:sldId id="370" r:id="rId13"/>
    <p:sldId id="371" r:id="rId14"/>
    <p:sldId id="372" r:id="rId15"/>
    <p:sldId id="301" r:id="rId16"/>
    <p:sldId id="265" r:id="rId17"/>
    <p:sldId id="269" r:id="rId18"/>
    <p:sldId id="266" r:id="rId19"/>
    <p:sldId id="258"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6B0F2C4-AAD9-42EA-8291-78BB2A552D94}" v="3" dt="2024-05-13T17:40:39.28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4"/>
    <p:restoredTop sz="94663"/>
  </p:normalViewPr>
  <p:slideViewPr>
    <p:cSldViewPr snapToGrid="0" snapToObjects="1">
      <p:cViewPr varScale="1">
        <p:scale>
          <a:sx n="108" d="100"/>
          <a:sy n="108" d="100"/>
        </p:scale>
        <p:origin x="678"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e Crusoe" userId="2a5dcb59ec5889e3" providerId="LiveId" clId="{36B0F2C4-AAD9-42EA-8291-78BB2A552D94}"/>
    <pc:docChg chg="custSel addSld delSld modSld">
      <pc:chgData name="Rae Crusoe" userId="2a5dcb59ec5889e3" providerId="LiveId" clId="{36B0F2C4-AAD9-42EA-8291-78BB2A552D94}" dt="2024-05-13T20:43:11.363" v="29" actId="20577"/>
      <pc:docMkLst>
        <pc:docMk/>
      </pc:docMkLst>
      <pc:sldChg chg="modSp mod">
        <pc:chgData name="Rae Crusoe" userId="2a5dcb59ec5889e3" providerId="LiveId" clId="{36B0F2C4-AAD9-42EA-8291-78BB2A552D94}" dt="2024-05-13T18:20:18.449" v="15" actId="313"/>
        <pc:sldMkLst>
          <pc:docMk/>
          <pc:sldMk cId="4138685428" sldId="257"/>
        </pc:sldMkLst>
        <pc:spChg chg="mod">
          <ac:chgData name="Rae Crusoe" userId="2a5dcb59ec5889e3" providerId="LiveId" clId="{36B0F2C4-AAD9-42EA-8291-78BB2A552D94}" dt="2024-05-13T18:20:18.449" v="15" actId="313"/>
          <ac:spMkLst>
            <pc:docMk/>
            <pc:sldMk cId="4138685428" sldId="257"/>
            <ac:spMk id="3" creationId="{BD147199-8F2A-C143-A8E6-DFCCB26D11C8}"/>
          </ac:spMkLst>
        </pc:spChg>
      </pc:sldChg>
      <pc:sldChg chg="del">
        <pc:chgData name="Rae Crusoe" userId="2a5dcb59ec5889e3" providerId="LiveId" clId="{36B0F2C4-AAD9-42EA-8291-78BB2A552D94}" dt="2024-05-13T17:40:40.688" v="4" actId="47"/>
        <pc:sldMkLst>
          <pc:docMk/>
          <pc:sldMk cId="219552360" sldId="262"/>
        </pc:sldMkLst>
      </pc:sldChg>
      <pc:sldChg chg="modSp mod">
        <pc:chgData name="Rae Crusoe" userId="2a5dcb59ec5889e3" providerId="LiveId" clId="{36B0F2C4-AAD9-42EA-8291-78BB2A552D94}" dt="2024-05-13T17:41:33.092" v="7" actId="255"/>
        <pc:sldMkLst>
          <pc:docMk/>
          <pc:sldMk cId="1890047903" sldId="268"/>
        </pc:sldMkLst>
        <pc:spChg chg="mod">
          <ac:chgData name="Rae Crusoe" userId="2a5dcb59ec5889e3" providerId="LiveId" clId="{36B0F2C4-AAD9-42EA-8291-78BB2A552D94}" dt="2024-05-13T17:41:33.092" v="7" actId="255"/>
          <ac:spMkLst>
            <pc:docMk/>
            <pc:sldMk cId="1890047903" sldId="268"/>
            <ac:spMk id="3" creationId="{BD147199-8F2A-C143-A8E6-DFCCB26D11C8}"/>
          </ac:spMkLst>
        </pc:spChg>
      </pc:sldChg>
      <pc:sldChg chg="modSp mod">
        <pc:chgData name="Rae Crusoe" userId="2a5dcb59ec5889e3" providerId="LiveId" clId="{36B0F2C4-AAD9-42EA-8291-78BB2A552D94}" dt="2024-05-13T17:42:00.914" v="12" actId="20577"/>
        <pc:sldMkLst>
          <pc:docMk/>
          <pc:sldMk cId="319006660" sldId="269"/>
        </pc:sldMkLst>
        <pc:spChg chg="mod">
          <ac:chgData name="Rae Crusoe" userId="2a5dcb59ec5889e3" providerId="LiveId" clId="{36B0F2C4-AAD9-42EA-8291-78BB2A552D94}" dt="2024-05-13T17:42:00.914" v="12" actId="20577"/>
          <ac:spMkLst>
            <pc:docMk/>
            <pc:sldMk cId="319006660" sldId="269"/>
            <ac:spMk id="3" creationId="{BD147199-8F2A-C143-A8E6-DFCCB26D11C8}"/>
          </ac:spMkLst>
        </pc:spChg>
      </pc:sldChg>
      <pc:sldChg chg="del">
        <pc:chgData name="Rae Crusoe" userId="2a5dcb59ec5889e3" providerId="LiveId" clId="{36B0F2C4-AAD9-42EA-8291-78BB2A552D94}" dt="2024-05-13T17:40:17.452" v="1" actId="47"/>
        <pc:sldMkLst>
          <pc:docMk/>
          <pc:sldMk cId="4085900642" sldId="276"/>
        </pc:sldMkLst>
      </pc:sldChg>
      <pc:sldChg chg="del">
        <pc:chgData name="Rae Crusoe" userId="2a5dcb59ec5889e3" providerId="LiveId" clId="{36B0F2C4-AAD9-42EA-8291-78BB2A552D94}" dt="2024-05-13T18:20:10.358" v="13" actId="47"/>
        <pc:sldMkLst>
          <pc:docMk/>
          <pc:sldMk cId="1201146883" sldId="277"/>
        </pc:sldMkLst>
      </pc:sldChg>
      <pc:sldChg chg="add">
        <pc:chgData name="Rae Crusoe" userId="2a5dcb59ec5889e3" providerId="LiveId" clId="{36B0F2C4-AAD9-42EA-8291-78BB2A552D94}" dt="2024-05-13T17:40:25.481" v="2"/>
        <pc:sldMkLst>
          <pc:docMk/>
          <pc:sldMk cId="913075057" sldId="301"/>
        </pc:sldMkLst>
      </pc:sldChg>
      <pc:sldChg chg="add">
        <pc:chgData name="Rae Crusoe" userId="2a5dcb59ec5889e3" providerId="LiveId" clId="{36B0F2C4-AAD9-42EA-8291-78BB2A552D94}" dt="2024-05-13T17:40:15.003" v="0"/>
        <pc:sldMkLst>
          <pc:docMk/>
          <pc:sldMk cId="3028720948" sldId="373"/>
        </pc:sldMkLst>
      </pc:sldChg>
      <pc:sldChg chg="modSp add mod">
        <pc:chgData name="Rae Crusoe" userId="2a5dcb59ec5889e3" providerId="LiveId" clId="{36B0F2C4-AAD9-42EA-8291-78BB2A552D94}" dt="2024-05-13T20:43:11.363" v="29" actId="20577"/>
        <pc:sldMkLst>
          <pc:docMk/>
          <pc:sldMk cId="3920241215" sldId="374"/>
        </pc:sldMkLst>
        <pc:spChg chg="mod">
          <ac:chgData name="Rae Crusoe" userId="2a5dcb59ec5889e3" providerId="LiveId" clId="{36B0F2C4-AAD9-42EA-8291-78BB2A552D94}" dt="2024-05-13T20:43:11.363" v="29" actId="20577"/>
          <ac:spMkLst>
            <pc:docMk/>
            <pc:sldMk cId="3920241215" sldId="374"/>
            <ac:spMk id="3" creationId="{BD147199-8F2A-C143-A8E6-DFCCB26D11C8}"/>
          </ac:spMkLst>
        </pc:spChg>
      </pc:sldChg>
    </pc:docChg>
  </pc:docChgLst>
</pc:chgInfo>
</file>

<file path=ppt/media/image1.jpg>
</file>

<file path=ppt/media/image2.jpg>
</file>

<file path=ppt/media/image3.jp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2C7856-B339-47A2-8026-8E15931CD1C1}" type="datetimeFigureOut">
              <a:rPr lang="en-US" smtClean="0"/>
              <a:t>5/14/2024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77ED4A-AD7D-4194-BC4A-AA824E816751}" type="slidenum">
              <a:rPr lang="en-US" smtClean="0"/>
              <a:t>‹#›</a:t>
            </a:fld>
            <a:endParaRPr lang="en-US"/>
          </a:p>
        </p:txBody>
      </p:sp>
    </p:spTree>
    <p:extLst>
      <p:ext uri="{BB962C8B-B14F-4D97-AF65-F5344CB8AC3E}">
        <p14:creationId xmlns:p14="http://schemas.microsoft.com/office/powerpoint/2010/main" val="429048610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Start recording!!!</a:t>
            </a:r>
          </a:p>
          <a:p>
            <a:endParaRPr lang="en-US" dirty="0"/>
          </a:p>
        </p:txBody>
      </p:sp>
      <p:sp>
        <p:nvSpPr>
          <p:cNvPr id="4" name="Slide Number Placeholder 3"/>
          <p:cNvSpPr>
            <a:spLocks noGrp="1"/>
          </p:cNvSpPr>
          <p:nvPr>
            <p:ph type="sldNum" sz="quarter" idx="5"/>
          </p:nvPr>
        </p:nvSpPr>
        <p:spPr/>
        <p:txBody>
          <a:bodyPr/>
          <a:lstStyle/>
          <a:p>
            <a:fld id="{2077ED4A-AD7D-4194-BC4A-AA824E816751}" type="slidenum">
              <a:rPr lang="en-US" smtClean="0"/>
              <a:t>1</a:t>
            </a:fld>
            <a:endParaRPr lang="en-US"/>
          </a:p>
        </p:txBody>
      </p:sp>
    </p:spTree>
    <p:extLst>
      <p:ext uri="{BB962C8B-B14F-4D97-AF65-F5344CB8AC3E}">
        <p14:creationId xmlns:p14="http://schemas.microsoft.com/office/powerpoint/2010/main" val="28613330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will learn the foundations of web development in this class. </a:t>
            </a:r>
          </a:p>
        </p:txBody>
      </p:sp>
      <p:sp>
        <p:nvSpPr>
          <p:cNvPr id="4" name="Slide Number Placeholder 3"/>
          <p:cNvSpPr>
            <a:spLocks noGrp="1"/>
          </p:cNvSpPr>
          <p:nvPr>
            <p:ph type="sldNum" sz="quarter" idx="5"/>
          </p:nvPr>
        </p:nvSpPr>
        <p:spPr/>
        <p:txBody>
          <a:bodyPr/>
          <a:lstStyle/>
          <a:p>
            <a:fld id="{2077ED4A-AD7D-4194-BC4A-AA824E816751}" type="slidenum">
              <a:rPr lang="en-US" smtClean="0"/>
              <a:t>5</a:t>
            </a:fld>
            <a:endParaRPr lang="en-US"/>
          </a:p>
        </p:txBody>
      </p:sp>
    </p:spTree>
    <p:extLst>
      <p:ext uri="{BB962C8B-B14F-4D97-AF65-F5344CB8AC3E}">
        <p14:creationId xmlns:p14="http://schemas.microsoft.com/office/powerpoint/2010/main" val="32288025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8DBF0BD-6A94-4810-BC89-4495240496D7}" type="slidenum">
              <a:rPr lang="en-US">
                <a:solidFill>
                  <a:prstClr val="black"/>
                </a:solidFill>
              </a:rPr>
              <a:pPr/>
              <a:t>15</a:t>
            </a:fld>
            <a:endParaRPr lang="en-US" dirty="0">
              <a:solidFill>
                <a:prstClr val="black"/>
              </a:solidFill>
            </a:endParaRPr>
          </a:p>
        </p:txBody>
      </p:sp>
    </p:spTree>
    <p:extLst>
      <p:ext uri="{BB962C8B-B14F-4D97-AF65-F5344CB8AC3E}">
        <p14:creationId xmlns:p14="http://schemas.microsoft.com/office/powerpoint/2010/main" val="30625690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C5556-C08A-3B4E-B35B-F42E4FF919D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08B97CC-516A-7E42-9600-A303DD4908A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C9B8B2C-A04A-444A-9E6F-C65CB38288A1}"/>
              </a:ext>
            </a:extLst>
          </p:cNvPr>
          <p:cNvSpPr>
            <a:spLocks noGrp="1"/>
          </p:cNvSpPr>
          <p:nvPr>
            <p:ph type="dt" sz="half" idx="10"/>
          </p:nvPr>
        </p:nvSpPr>
        <p:spPr/>
        <p:txBody>
          <a:bodyPr/>
          <a:lstStyle/>
          <a:p>
            <a:fld id="{094F226B-2784-3C49-A091-BD3A64EBCCD6}" type="datetimeFigureOut">
              <a:rPr lang="en-US" smtClean="0"/>
              <a:t>5/14/2024</a:t>
            </a:fld>
            <a:endParaRPr lang="en-US"/>
          </a:p>
        </p:txBody>
      </p:sp>
      <p:sp>
        <p:nvSpPr>
          <p:cNvPr id="5" name="Footer Placeholder 4">
            <a:extLst>
              <a:ext uri="{FF2B5EF4-FFF2-40B4-BE49-F238E27FC236}">
                <a16:creationId xmlns:a16="http://schemas.microsoft.com/office/drawing/2014/main" id="{AC68F703-022B-B14C-8A56-80848B9B2D0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CD6687-A4BB-DC4D-B22F-9C055891C4E7}"/>
              </a:ext>
            </a:extLst>
          </p:cNvPr>
          <p:cNvSpPr>
            <a:spLocks noGrp="1"/>
          </p:cNvSpPr>
          <p:nvPr>
            <p:ph type="sldNum" sz="quarter" idx="12"/>
          </p:nvPr>
        </p:nvSpPr>
        <p:spPr/>
        <p:txBody>
          <a:bodyPr/>
          <a:lstStyle/>
          <a:p>
            <a:fld id="{AE07239F-7D12-754A-9390-A70A94D39926}" type="slidenum">
              <a:rPr lang="en-US" smtClean="0"/>
              <a:t>‹#›</a:t>
            </a:fld>
            <a:endParaRPr lang="en-US"/>
          </a:p>
        </p:txBody>
      </p:sp>
    </p:spTree>
    <p:extLst>
      <p:ext uri="{BB962C8B-B14F-4D97-AF65-F5344CB8AC3E}">
        <p14:creationId xmlns:p14="http://schemas.microsoft.com/office/powerpoint/2010/main" val="188185197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7CE3A7-4120-7E45-A4D1-DADBD73D68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8E76BF4C-29B5-8C4D-8A36-68775C76D1D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FCE4A6-3825-294C-947F-B666083198E5}"/>
              </a:ext>
            </a:extLst>
          </p:cNvPr>
          <p:cNvSpPr>
            <a:spLocks noGrp="1"/>
          </p:cNvSpPr>
          <p:nvPr>
            <p:ph type="dt" sz="half" idx="10"/>
          </p:nvPr>
        </p:nvSpPr>
        <p:spPr/>
        <p:txBody>
          <a:bodyPr/>
          <a:lstStyle/>
          <a:p>
            <a:fld id="{094F226B-2784-3C49-A091-BD3A64EBCCD6}" type="datetimeFigureOut">
              <a:rPr lang="en-US" smtClean="0"/>
              <a:t>5/14/2024</a:t>
            </a:fld>
            <a:endParaRPr lang="en-US"/>
          </a:p>
        </p:txBody>
      </p:sp>
      <p:sp>
        <p:nvSpPr>
          <p:cNvPr id="5" name="Footer Placeholder 4">
            <a:extLst>
              <a:ext uri="{FF2B5EF4-FFF2-40B4-BE49-F238E27FC236}">
                <a16:creationId xmlns:a16="http://schemas.microsoft.com/office/drawing/2014/main" id="{4F5640F2-8AF2-214B-8767-268CD58C23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32BB8ED-FA70-DE46-80BF-E0D885C1631A}"/>
              </a:ext>
            </a:extLst>
          </p:cNvPr>
          <p:cNvSpPr>
            <a:spLocks noGrp="1"/>
          </p:cNvSpPr>
          <p:nvPr>
            <p:ph type="sldNum" sz="quarter" idx="12"/>
          </p:nvPr>
        </p:nvSpPr>
        <p:spPr/>
        <p:txBody>
          <a:bodyPr/>
          <a:lstStyle/>
          <a:p>
            <a:fld id="{AE07239F-7D12-754A-9390-A70A94D39926}" type="slidenum">
              <a:rPr lang="en-US" smtClean="0"/>
              <a:t>‹#›</a:t>
            </a:fld>
            <a:endParaRPr lang="en-US"/>
          </a:p>
        </p:txBody>
      </p:sp>
    </p:spTree>
    <p:extLst>
      <p:ext uri="{BB962C8B-B14F-4D97-AF65-F5344CB8AC3E}">
        <p14:creationId xmlns:p14="http://schemas.microsoft.com/office/powerpoint/2010/main" val="35071976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EC76017-C077-924E-BEB9-898D6326A3A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E34B707-1272-D44C-B68B-F0223332FF5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865E1C8-AF8F-374B-BB76-B591FF49C013}"/>
              </a:ext>
            </a:extLst>
          </p:cNvPr>
          <p:cNvSpPr>
            <a:spLocks noGrp="1"/>
          </p:cNvSpPr>
          <p:nvPr>
            <p:ph type="dt" sz="half" idx="10"/>
          </p:nvPr>
        </p:nvSpPr>
        <p:spPr/>
        <p:txBody>
          <a:bodyPr/>
          <a:lstStyle/>
          <a:p>
            <a:fld id="{094F226B-2784-3C49-A091-BD3A64EBCCD6}" type="datetimeFigureOut">
              <a:rPr lang="en-US" smtClean="0"/>
              <a:t>5/14/2024</a:t>
            </a:fld>
            <a:endParaRPr lang="en-US"/>
          </a:p>
        </p:txBody>
      </p:sp>
      <p:sp>
        <p:nvSpPr>
          <p:cNvPr id="5" name="Footer Placeholder 4">
            <a:extLst>
              <a:ext uri="{FF2B5EF4-FFF2-40B4-BE49-F238E27FC236}">
                <a16:creationId xmlns:a16="http://schemas.microsoft.com/office/drawing/2014/main" id="{BF097E5D-5F71-6A4B-8F15-ADB88868D32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83713A1-7BD3-5043-B4FA-A2978E0B4EFE}"/>
              </a:ext>
            </a:extLst>
          </p:cNvPr>
          <p:cNvSpPr>
            <a:spLocks noGrp="1"/>
          </p:cNvSpPr>
          <p:nvPr>
            <p:ph type="sldNum" sz="quarter" idx="12"/>
          </p:nvPr>
        </p:nvSpPr>
        <p:spPr/>
        <p:txBody>
          <a:bodyPr/>
          <a:lstStyle/>
          <a:p>
            <a:fld id="{AE07239F-7D12-754A-9390-A70A94D39926}" type="slidenum">
              <a:rPr lang="en-US" smtClean="0"/>
              <a:t>‹#›</a:t>
            </a:fld>
            <a:endParaRPr lang="en-US"/>
          </a:p>
        </p:txBody>
      </p:sp>
    </p:spTree>
    <p:extLst>
      <p:ext uri="{BB962C8B-B14F-4D97-AF65-F5344CB8AC3E}">
        <p14:creationId xmlns:p14="http://schemas.microsoft.com/office/powerpoint/2010/main" val="93010283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56867F-9742-8840-B4BE-8392EF60F13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1CE7B2F-6235-4A4C-949F-052F9ABEBEB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FDE6839-D2D2-F044-9460-E787898F03BF}"/>
              </a:ext>
            </a:extLst>
          </p:cNvPr>
          <p:cNvSpPr>
            <a:spLocks noGrp="1"/>
          </p:cNvSpPr>
          <p:nvPr>
            <p:ph type="dt" sz="half" idx="10"/>
          </p:nvPr>
        </p:nvSpPr>
        <p:spPr/>
        <p:txBody>
          <a:bodyPr/>
          <a:lstStyle/>
          <a:p>
            <a:fld id="{094F226B-2784-3C49-A091-BD3A64EBCCD6}" type="datetimeFigureOut">
              <a:rPr lang="en-US" smtClean="0"/>
              <a:t>5/14/2024</a:t>
            </a:fld>
            <a:endParaRPr lang="en-US"/>
          </a:p>
        </p:txBody>
      </p:sp>
      <p:sp>
        <p:nvSpPr>
          <p:cNvPr id="5" name="Footer Placeholder 4">
            <a:extLst>
              <a:ext uri="{FF2B5EF4-FFF2-40B4-BE49-F238E27FC236}">
                <a16:creationId xmlns:a16="http://schemas.microsoft.com/office/drawing/2014/main" id="{5987B5BF-22D9-E847-9B81-822DA65698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6F72B4-A4BD-B84F-BE64-14749ACF89B7}"/>
              </a:ext>
            </a:extLst>
          </p:cNvPr>
          <p:cNvSpPr>
            <a:spLocks noGrp="1"/>
          </p:cNvSpPr>
          <p:nvPr>
            <p:ph type="sldNum" sz="quarter" idx="12"/>
          </p:nvPr>
        </p:nvSpPr>
        <p:spPr/>
        <p:txBody>
          <a:bodyPr/>
          <a:lstStyle/>
          <a:p>
            <a:fld id="{AE07239F-7D12-754A-9390-A70A94D39926}" type="slidenum">
              <a:rPr lang="en-US" smtClean="0"/>
              <a:t>‹#›</a:t>
            </a:fld>
            <a:endParaRPr lang="en-US"/>
          </a:p>
        </p:txBody>
      </p:sp>
    </p:spTree>
    <p:extLst>
      <p:ext uri="{BB962C8B-B14F-4D97-AF65-F5344CB8AC3E}">
        <p14:creationId xmlns:p14="http://schemas.microsoft.com/office/powerpoint/2010/main" val="21160225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F3124-B05E-6E43-89BB-C9D0A357FB1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B6DBA46-177C-1948-BBB1-8156831D8D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F9B5550-27C9-AA44-B5A0-97FD8BAB0C60}"/>
              </a:ext>
            </a:extLst>
          </p:cNvPr>
          <p:cNvSpPr>
            <a:spLocks noGrp="1"/>
          </p:cNvSpPr>
          <p:nvPr>
            <p:ph type="dt" sz="half" idx="10"/>
          </p:nvPr>
        </p:nvSpPr>
        <p:spPr/>
        <p:txBody>
          <a:bodyPr/>
          <a:lstStyle/>
          <a:p>
            <a:fld id="{094F226B-2784-3C49-A091-BD3A64EBCCD6}" type="datetimeFigureOut">
              <a:rPr lang="en-US" smtClean="0"/>
              <a:t>5/14/2024</a:t>
            </a:fld>
            <a:endParaRPr lang="en-US"/>
          </a:p>
        </p:txBody>
      </p:sp>
      <p:sp>
        <p:nvSpPr>
          <p:cNvPr id="5" name="Footer Placeholder 4">
            <a:extLst>
              <a:ext uri="{FF2B5EF4-FFF2-40B4-BE49-F238E27FC236}">
                <a16:creationId xmlns:a16="http://schemas.microsoft.com/office/drawing/2014/main" id="{FB04BA81-2343-564D-AFE0-2A68ED1C45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A2B8DA6-E14D-854D-A939-EA23E6931AB9}"/>
              </a:ext>
            </a:extLst>
          </p:cNvPr>
          <p:cNvSpPr>
            <a:spLocks noGrp="1"/>
          </p:cNvSpPr>
          <p:nvPr>
            <p:ph type="sldNum" sz="quarter" idx="12"/>
          </p:nvPr>
        </p:nvSpPr>
        <p:spPr/>
        <p:txBody>
          <a:bodyPr/>
          <a:lstStyle/>
          <a:p>
            <a:fld id="{AE07239F-7D12-754A-9390-A70A94D39926}" type="slidenum">
              <a:rPr lang="en-US" smtClean="0"/>
              <a:t>‹#›</a:t>
            </a:fld>
            <a:endParaRPr lang="en-US"/>
          </a:p>
        </p:txBody>
      </p:sp>
    </p:spTree>
    <p:extLst>
      <p:ext uri="{BB962C8B-B14F-4D97-AF65-F5344CB8AC3E}">
        <p14:creationId xmlns:p14="http://schemas.microsoft.com/office/powerpoint/2010/main" val="141374811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FE3FC5-4D13-294C-A36A-979727B96CD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BF441D6-AC26-3A46-A0BC-EFC04DB7FDFA}"/>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A6E94503-35FD-CF4E-8055-297C83B2E02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EEC5639-5601-AE48-A24E-DA854C093AB5}"/>
              </a:ext>
            </a:extLst>
          </p:cNvPr>
          <p:cNvSpPr>
            <a:spLocks noGrp="1"/>
          </p:cNvSpPr>
          <p:nvPr>
            <p:ph type="dt" sz="half" idx="10"/>
          </p:nvPr>
        </p:nvSpPr>
        <p:spPr/>
        <p:txBody>
          <a:bodyPr/>
          <a:lstStyle/>
          <a:p>
            <a:fld id="{094F226B-2784-3C49-A091-BD3A64EBCCD6}" type="datetimeFigureOut">
              <a:rPr lang="en-US" smtClean="0"/>
              <a:t>5/14/2024</a:t>
            </a:fld>
            <a:endParaRPr lang="en-US"/>
          </a:p>
        </p:txBody>
      </p:sp>
      <p:sp>
        <p:nvSpPr>
          <p:cNvPr id="6" name="Footer Placeholder 5">
            <a:extLst>
              <a:ext uri="{FF2B5EF4-FFF2-40B4-BE49-F238E27FC236}">
                <a16:creationId xmlns:a16="http://schemas.microsoft.com/office/drawing/2014/main" id="{46F5E231-28C5-4241-9A59-8F5003DC322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3B60B09-1978-BF46-8EA5-135058C64C66}"/>
              </a:ext>
            </a:extLst>
          </p:cNvPr>
          <p:cNvSpPr>
            <a:spLocks noGrp="1"/>
          </p:cNvSpPr>
          <p:nvPr>
            <p:ph type="sldNum" sz="quarter" idx="12"/>
          </p:nvPr>
        </p:nvSpPr>
        <p:spPr/>
        <p:txBody>
          <a:bodyPr/>
          <a:lstStyle/>
          <a:p>
            <a:fld id="{AE07239F-7D12-754A-9390-A70A94D39926}" type="slidenum">
              <a:rPr lang="en-US" smtClean="0"/>
              <a:t>‹#›</a:t>
            </a:fld>
            <a:endParaRPr lang="en-US"/>
          </a:p>
        </p:txBody>
      </p:sp>
    </p:spTree>
    <p:extLst>
      <p:ext uri="{BB962C8B-B14F-4D97-AF65-F5344CB8AC3E}">
        <p14:creationId xmlns:p14="http://schemas.microsoft.com/office/powerpoint/2010/main" val="3499306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D0A335-BC64-1D4A-BA99-F7DD7E3EC198}"/>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BE65D3BB-11BF-4B48-8710-BF7A0CCBA53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A2C7592-D687-1643-A6B2-40C7FD36D6A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B471C64-018A-0C41-8A58-45555FC13E0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4CEA5A4-9EEF-6242-A11C-5CB56FEBAFA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8442686-41A4-F94E-8FD0-1B2302604557}"/>
              </a:ext>
            </a:extLst>
          </p:cNvPr>
          <p:cNvSpPr>
            <a:spLocks noGrp="1"/>
          </p:cNvSpPr>
          <p:nvPr>
            <p:ph type="dt" sz="half" idx="10"/>
          </p:nvPr>
        </p:nvSpPr>
        <p:spPr/>
        <p:txBody>
          <a:bodyPr/>
          <a:lstStyle/>
          <a:p>
            <a:fld id="{094F226B-2784-3C49-A091-BD3A64EBCCD6}" type="datetimeFigureOut">
              <a:rPr lang="en-US" smtClean="0"/>
              <a:t>5/14/2024</a:t>
            </a:fld>
            <a:endParaRPr lang="en-US"/>
          </a:p>
        </p:txBody>
      </p:sp>
      <p:sp>
        <p:nvSpPr>
          <p:cNvPr id="8" name="Footer Placeholder 7">
            <a:extLst>
              <a:ext uri="{FF2B5EF4-FFF2-40B4-BE49-F238E27FC236}">
                <a16:creationId xmlns:a16="http://schemas.microsoft.com/office/drawing/2014/main" id="{D348DBF0-1EF3-AC4C-AA5D-9840F6D5D5C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8819BDF-857D-CC4F-898C-FA99A0297C99}"/>
              </a:ext>
            </a:extLst>
          </p:cNvPr>
          <p:cNvSpPr>
            <a:spLocks noGrp="1"/>
          </p:cNvSpPr>
          <p:nvPr>
            <p:ph type="sldNum" sz="quarter" idx="12"/>
          </p:nvPr>
        </p:nvSpPr>
        <p:spPr/>
        <p:txBody>
          <a:bodyPr/>
          <a:lstStyle/>
          <a:p>
            <a:fld id="{AE07239F-7D12-754A-9390-A70A94D39926}" type="slidenum">
              <a:rPr lang="en-US" smtClean="0"/>
              <a:t>‹#›</a:t>
            </a:fld>
            <a:endParaRPr lang="en-US"/>
          </a:p>
        </p:txBody>
      </p:sp>
    </p:spTree>
    <p:extLst>
      <p:ext uri="{BB962C8B-B14F-4D97-AF65-F5344CB8AC3E}">
        <p14:creationId xmlns:p14="http://schemas.microsoft.com/office/powerpoint/2010/main" val="23276068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37BC2A-09DE-BE4A-A8B8-0A15385447F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74CDF67F-9FA3-7547-BB75-896DF1BD10D6}"/>
              </a:ext>
            </a:extLst>
          </p:cNvPr>
          <p:cNvSpPr>
            <a:spLocks noGrp="1"/>
          </p:cNvSpPr>
          <p:nvPr>
            <p:ph type="dt" sz="half" idx="10"/>
          </p:nvPr>
        </p:nvSpPr>
        <p:spPr/>
        <p:txBody>
          <a:bodyPr/>
          <a:lstStyle/>
          <a:p>
            <a:fld id="{094F226B-2784-3C49-A091-BD3A64EBCCD6}" type="datetimeFigureOut">
              <a:rPr lang="en-US" smtClean="0"/>
              <a:t>5/14/2024</a:t>
            </a:fld>
            <a:endParaRPr lang="en-US"/>
          </a:p>
        </p:txBody>
      </p:sp>
      <p:sp>
        <p:nvSpPr>
          <p:cNvPr id="4" name="Footer Placeholder 3">
            <a:extLst>
              <a:ext uri="{FF2B5EF4-FFF2-40B4-BE49-F238E27FC236}">
                <a16:creationId xmlns:a16="http://schemas.microsoft.com/office/drawing/2014/main" id="{E6B5D475-A9FD-D845-9C6F-4A1756FEBA4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7127C8C-4C5A-AA44-A277-889265FC2C2C}"/>
              </a:ext>
            </a:extLst>
          </p:cNvPr>
          <p:cNvSpPr>
            <a:spLocks noGrp="1"/>
          </p:cNvSpPr>
          <p:nvPr>
            <p:ph type="sldNum" sz="quarter" idx="12"/>
          </p:nvPr>
        </p:nvSpPr>
        <p:spPr/>
        <p:txBody>
          <a:bodyPr/>
          <a:lstStyle/>
          <a:p>
            <a:fld id="{AE07239F-7D12-754A-9390-A70A94D39926}" type="slidenum">
              <a:rPr lang="en-US" smtClean="0"/>
              <a:t>‹#›</a:t>
            </a:fld>
            <a:endParaRPr lang="en-US"/>
          </a:p>
        </p:txBody>
      </p:sp>
    </p:spTree>
    <p:extLst>
      <p:ext uri="{BB962C8B-B14F-4D97-AF65-F5344CB8AC3E}">
        <p14:creationId xmlns:p14="http://schemas.microsoft.com/office/powerpoint/2010/main" val="165723503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B73094A6-F3ED-B844-84A6-E3632D28D4E6}"/>
              </a:ext>
            </a:extLst>
          </p:cNvPr>
          <p:cNvSpPr>
            <a:spLocks noGrp="1"/>
          </p:cNvSpPr>
          <p:nvPr>
            <p:ph type="dt" sz="half" idx="10"/>
          </p:nvPr>
        </p:nvSpPr>
        <p:spPr/>
        <p:txBody>
          <a:bodyPr/>
          <a:lstStyle/>
          <a:p>
            <a:fld id="{094F226B-2784-3C49-A091-BD3A64EBCCD6}" type="datetimeFigureOut">
              <a:rPr lang="en-US" smtClean="0"/>
              <a:t>5/14/2024</a:t>
            </a:fld>
            <a:endParaRPr lang="en-US"/>
          </a:p>
        </p:txBody>
      </p:sp>
      <p:sp>
        <p:nvSpPr>
          <p:cNvPr id="3" name="Footer Placeholder 2">
            <a:extLst>
              <a:ext uri="{FF2B5EF4-FFF2-40B4-BE49-F238E27FC236}">
                <a16:creationId xmlns:a16="http://schemas.microsoft.com/office/drawing/2014/main" id="{8ED74522-43ED-D74A-B373-12EA941574B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29FE3B85-ABD4-2947-AB2C-943D5A08C364}"/>
              </a:ext>
            </a:extLst>
          </p:cNvPr>
          <p:cNvSpPr>
            <a:spLocks noGrp="1"/>
          </p:cNvSpPr>
          <p:nvPr>
            <p:ph type="sldNum" sz="quarter" idx="12"/>
          </p:nvPr>
        </p:nvSpPr>
        <p:spPr/>
        <p:txBody>
          <a:bodyPr/>
          <a:lstStyle/>
          <a:p>
            <a:fld id="{AE07239F-7D12-754A-9390-A70A94D39926}" type="slidenum">
              <a:rPr lang="en-US" smtClean="0"/>
              <a:t>‹#›</a:t>
            </a:fld>
            <a:endParaRPr lang="en-US"/>
          </a:p>
        </p:txBody>
      </p:sp>
    </p:spTree>
    <p:extLst>
      <p:ext uri="{BB962C8B-B14F-4D97-AF65-F5344CB8AC3E}">
        <p14:creationId xmlns:p14="http://schemas.microsoft.com/office/powerpoint/2010/main" val="2090041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E5749C-0318-3D46-AB76-A5EB51401AC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09DD3F4-32DF-0241-9441-21B0ADAE9B0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1761EF1-6A9F-4D4A-8E47-F9F935DE754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9BAE1FA-6B12-1F4E-8F68-DF3C6FC3ECC6}"/>
              </a:ext>
            </a:extLst>
          </p:cNvPr>
          <p:cNvSpPr>
            <a:spLocks noGrp="1"/>
          </p:cNvSpPr>
          <p:nvPr>
            <p:ph type="dt" sz="half" idx="10"/>
          </p:nvPr>
        </p:nvSpPr>
        <p:spPr/>
        <p:txBody>
          <a:bodyPr/>
          <a:lstStyle/>
          <a:p>
            <a:fld id="{094F226B-2784-3C49-A091-BD3A64EBCCD6}" type="datetimeFigureOut">
              <a:rPr lang="en-US" smtClean="0"/>
              <a:t>5/14/2024</a:t>
            </a:fld>
            <a:endParaRPr lang="en-US"/>
          </a:p>
        </p:txBody>
      </p:sp>
      <p:sp>
        <p:nvSpPr>
          <p:cNvPr id="6" name="Footer Placeholder 5">
            <a:extLst>
              <a:ext uri="{FF2B5EF4-FFF2-40B4-BE49-F238E27FC236}">
                <a16:creationId xmlns:a16="http://schemas.microsoft.com/office/drawing/2014/main" id="{7D403952-6A02-EF43-BBB5-5578ECFBB79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D3E1E3E-175E-EA42-8635-D0BF25D50F1B}"/>
              </a:ext>
            </a:extLst>
          </p:cNvPr>
          <p:cNvSpPr>
            <a:spLocks noGrp="1"/>
          </p:cNvSpPr>
          <p:nvPr>
            <p:ph type="sldNum" sz="quarter" idx="12"/>
          </p:nvPr>
        </p:nvSpPr>
        <p:spPr/>
        <p:txBody>
          <a:bodyPr/>
          <a:lstStyle/>
          <a:p>
            <a:fld id="{AE07239F-7D12-754A-9390-A70A94D39926}" type="slidenum">
              <a:rPr lang="en-US" smtClean="0"/>
              <a:t>‹#›</a:t>
            </a:fld>
            <a:endParaRPr lang="en-US"/>
          </a:p>
        </p:txBody>
      </p:sp>
    </p:spTree>
    <p:extLst>
      <p:ext uri="{BB962C8B-B14F-4D97-AF65-F5344CB8AC3E}">
        <p14:creationId xmlns:p14="http://schemas.microsoft.com/office/powerpoint/2010/main" val="31238890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82EB8B-6E08-814A-A30E-EE2F617CE0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56DF51A-2751-A447-9F54-B55D91BA608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1D49C0A-41EA-FE4E-9213-3F6FEC70A2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C125AB-009F-1E49-A46C-063F4FC082CB}"/>
              </a:ext>
            </a:extLst>
          </p:cNvPr>
          <p:cNvSpPr>
            <a:spLocks noGrp="1"/>
          </p:cNvSpPr>
          <p:nvPr>
            <p:ph type="dt" sz="half" idx="10"/>
          </p:nvPr>
        </p:nvSpPr>
        <p:spPr/>
        <p:txBody>
          <a:bodyPr/>
          <a:lstStyle/>
          <a:p>
            <a:fld id="{094F226B-2784-3C49-A091-BD3A64EBCCD6}" type="datetimeFigureOut">
              <a:rPr lang="en-US" smtClean="0"/>
              <a:t>5/14/2024</a:t>
            </a:fld>
            <a:endParaRPr lang="en-US"/>
          </a:p>
        </p:txBody>
      </p:sp>
      <p:sp>
        <p:nvSpPr>
          <p:cNvPr id="6" name="Footer Placeholder 5">
            <a:extLst>
              <a:ext uri="{FF2B5EF4-FFF2-40B4-BE49-F238E27FC236}">
                <a16:creationId xmlns:a16="http://schemas.microsoft.com/office/drawing/2014/main" id="{C284692B-C6DD-D247-87B5-21C63F0803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722304-97F1-A345-A885-C9B55FD3FB54}"/>
              </a:ext>
            </a:extLst>
          </p:cNvPr>
          <p:cNvSpPr>
            <a:spLocks noGrp="1"/>
          </p:cNvSpPr>
          <p:nvPr>
            <p:ph type="sldNum" sz="quarter" idx="12"/>
          </p:nvPr>
        </p:nvSpPr>
        <p:spPr/>
        <p:txBody>
          <a:bodyPr/>
          <a:lstStyle/>
          <a:p>
            <a:fld id="{AE07239F-7D12-754A-9390-A70A94D39926}" type="slidenum">
              <a:rPr lang="en-US" smtClean="0"/>
              <a:t>‹#›</a:t>
            </a:fld>
            <a:endParaRPr lang="en-US"/>
          </a:p>
        </p:txBody>
      </p:sp>
    </p:spTree>
    <p:extLst>
      <p:ext uri="{BB962C8B-B14F-4D97-AF65-F5344CB8AC3E}">
        <p14:creationId xmlns:p14="http://schemas.microsoft.com/office/powerpoint/2010/main" val="37723883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CB3974A-1074-3743-B459-FF355101277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086A9ED-A054-E94D-A3B4-EA077B98389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FC98BFE-13DD-F042-811D-76ABE9B1198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4F226B-2784-3C49-A091-BD3A64EBCCD6}" type="datetimeFigureOut">
              <a:rPr lang="en-US" smtClean="0"/>
              <a:t>5/14/2024</a:t>
            </a:fld>
            <a:endParaRPr lang="en-US"/>
          </a:p>
        </p:txBody>
      </p:sp>
      <p:sp>
        <p:nvSpPr>
          <p:cNvPr id="5" name="Footer Placeholder 4">
            <a:extLst>
              <a:ext uri="{FF2B5EF4-FFF2-40B4-BE49-F238E27FC236}">
                <a16:creationId xmlns:a16="http://schemas.microsoft.com/office/drawing/2014/main" id="{B1AD4730-2D36-9041-93A0-3AE78AEB988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A02C183-6413-834C-B8E0-DB08072A7CA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E07239F-7D12-754A-9390-A70A94D39926}" type="slidenum">
              <a:rPr lang="en-US" smtClean="0"/>
              <a:t>‹#›</a:t>
            </a:fld>
            <a:endParaRPr lang="en-US"/>
          </a:p>
        </p:txBody>
      </p:sp>
    </p:spTree>
    <p:extLst>
      <p:ext uri="{BB962C8B-B14F-4D97-AF65-F5344CB8AC3E}">
        <p14:creationId xmlns:p14="http://schemas.microsoft.com/office/powerpoint/2010/main" val="293606684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mailto:rcrusoe@uat.edu"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github.com/" TargetMode="Externa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hyperlink" Target="mailto:SynchronicResource@uat.edu" TargetMode="Externa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hape&#10;&#10;Description automatically generated">
            <a:extLst>
              <a:ext uri="{FF2B5EF4-FFF2-40B4-BE49-F238E27FC236}">
                <a16:creationId xmlns:a16="http://schemas.microsoft.com/office/drawing/2014/main" id="{78C5C6D9-7489-044B-B9B2-C735FC7FADFE}"/>
              </a:ext>
            </a:extLst>
          </p:cNvPr>
          <p:cNvPicPr>
            <a:picLocks noChangeAspect="1"/>
          </p:cNvPicPr>
          <p:nvPr/>
        </p:nvPicPr>
        <p:blipFill>
          <a:blip r:embed="rId3"/>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59013960-D677-DB4A-BC00-5593D3106BC7}"/>
              </a:ext>
            </a:extLst>
          </p:cNvPr>
          <p:cNvSpPr>
            <a:spLocks noGrp="1"/>
          </p:cNvSpPr>
          <p:nvPr>
            <p:ph type="ctrTitle"/>
          </p:nvPr>
        </p:nvSpPr>
        <p:spPr/>
        <p:txBody>
          <a:bodyPr/>
          <a:lstStyle/>
          <a:p>
            <a:r>
              <a:rPr lang="en-US" dirty="0"/>
              <a:t>CSC256</a:t>
            </a:r>
          </a:p>
        </p:txBody>
      </p:sp>
      <p:sp>
        <p:nvSpPr>
          <p:cNvPr id="3" name="Subtitle 2">
            <a:extLst>
              <a:ext uri="{FF2B5EF4-FFF2-40B4-BE49-F238E27FC236}">
                <a16:creationId xmlns:a16="http://schemas.microsoft.com/office/drawing/2014/main" id="{F1AD20C1-563D-E746-8220-072A75B63885}"/>
              </a:ext>
            </a:extLst>
          </p:cNvPr>
          <p:cNvSpPr>
            <a:spLocks noGrp="1"/>
          </p:cNvSpPr>
          <p:nvPr>
            <p:ph type="subTitle" idx="1"/>
          </p:nvPr>
        </p:nvSpPr>
        <p:spPr/>
        <p:txBody>
          <a:bodyPr/>
          <a:lstStyle/>
          <a:p>
            <a:r>
              <a:rPr lang="en-US" dirty="0"/>
              <a:t>Welcome!</a:t>
            </a:r>
          </a:p>
        </p:txBody>
      </p:sp>
    </p:spTree>
    <p:extLst>
      <p:ext uri="{BB962C8B-B14F-4D97-AF65-F5344CB8AC3E}">
        <p14:creationId xmlns:p14="http://schemas.microsoft.com/office/powerpoint/2010/main" val="18712171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66839-A6AB-224D-B9C2-B1B5EF5486C5}"/>
              </a:ext>
            </a:extLst>
          </p:cNvPr>
          <p:cNvSpPr>
            <a:spLocks noGrp="1"/>
          </p:cNvSpPr>
          <p:nvPr>
            <p:ph type="title"/>
          </p:nvPr>
        </p:nvSpPr>
        <p:spPr>
          <a:xfrm>
            <a:off x="838200" y="176211"/>
            <a:ext cx="10515600" cy="1009651"/>
          </a:xfrm>
        </p:spPr>
        <p:txBody>
          <a:bodyPr/>
          <a:lstStyle/>
          <a:p>
            <a:r>
              <a:rPr lang="en-US" dirty="0">
                <a:solidFill>
                  <a:schemeClr val="bg1"/>
                </a:solidFill>
              </a:rPr>
              <a:t>Discussions</a:t>
            </a:r>
          </a:p>
        </p:txBody>
      </p:sp>
      <p:sp>
        <p:nvSpPr>
          <p:cNvPr id="3" name="Content Placeholder 2">
            <a:extLst>
              <a:ext uri="{FF2B5EF4-FFF2-40B4-BE49-F238E27FC236}">
                <a16:creationId xmlns:a16="http://schemas.microsoft.com/office/drawing/2014/main" id="{BD147199-8F2A-C143-A8E6-DFCCB26D11C8}"/>
              </a:ext>
            </a:extLst>
          </p:cNvPr>
          <p:cNvSpPr>
            <a:spLocks noGrp="1"/>
          </p:cNvSpPr>
          <p:nvPr>
            <p:ph idx="1"/>
          </p:nvPr>
        </p:nvSpPr>
        <p:spPr/>
        <p:txBody>
          <a:bodyPr/>
          <a:lstStyle/>
          <a:p>
            <a:r>
              <a:rPr lang="en-US" dirty="0"/>
              <a:t>There are 9 discussions.</a:t>
            </a:r>
          </a:p>
          <a:p>
            <a:endParaRPr lang="en-US" dirty="0"/>
          </a:p>
          <a:p>
            <a:r>
              <a:rPr lang="en-US" dirty="0"/>
              <a:t>For full credit, you must review and respond to at least 2 classmates’ posts with more than just a sentence. Asking a question is a great way to create a substantive reply. </a:t>
            </a:r>
          </a:p>
        </p:txBody>
      </p:sp>
    </p:spTree>
    <p:extLst>
      <p:ext uri="{BB962C8B-B14F-4D97-AF65-F5344CB8AC3E}">
        <p14:creationId xmlns:p14="http://schemas.microsoft.com/office/powerpoint/2010/main" val="536757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66839-A6AB-224D-B9C2-B1B5EF5486C5}"/>
              </a:ext>
            </a:extLst>
          </p:cNvPr>
          <p:cNvSpPr>
            <a:spLocks noGrp="1"/>
          </p:cNvSpPr>
          <p:nvPr>
            <p:ph type="title"/>
          </p:nvPr>
        </p:nvSpPr>
        <p:spPr>
          <a:xfrm>
            <a:off x="838200" y="176211"/>
            <a:ext cx="10515600" cy="1009651"/>
          </a:xfrm>
        </p:spPr>
        <p:txBody>
          <a:bodyPr/>
          <a:lstStyle/>
          <a:p>
            <a:r>
              <a:rPr lang="en-US" dirty="0">
                <a:solidFill>
                  <a:schemeClr val="bg1"/>
                </a:solidFill>
              </a:rPr>
              <a:t>Assignments</a:t>
            </a:r>
          </a:p>
        </p:txBody>
      </p:sp>
      <p:sp>
        <p:nvSpPr>
          <p:cNvPr id="3" name="Content Placeholder 2">
            <a:extLst>
              <a:ext uri="{FF2B5EF4-FFF2-40B4-BE49-F238E27FC236}">
                <a16:creationId xmlns:a16="http://schemas.microsoft.com/office/drawing/2014/main" id="{BD147199-8F2A-C143-A8E6-DFCCB26D11C8}"/>
              </a:ext>
            </a:extLst>
          </p:cNvPr>
          <p:cNvSpPr>
            <a:spLocks noGrp="1"/>
          </p:cNvSpPr>
          <p:nvPr>
            <p:ph idx="1"/>
          </p:nvPr>
        </p:nvSpPr>
        <p:spPr>
          <a:xfrm>
            <a:off x="838200" y="1603948"/>
            <a:ext cx="10515600" cy="4573015"/>
          </a:xfrm>
        </p:spPr>
        <p:txBody>
          <a:bodyPr/>
          <a:lstStyle/>
          <a:p>
            <a:r>
              <a:rPr lang="en-US" dirty="0"/>
              <a:t>There are usually 1 or 2 deliverables due per week </a:t>
            </a:r>
          </a:p>
          <a:p>
            <a:pPr lvl="1"/>
            <a:r>
              <a:rPr lang="en-US" sz="2800" dirty="0"/>
              <a:t>11 Assignments</a:t>
            </a:r>
          </a:p>
          <a:p>
            <a:pPr lvl="1"/>
            <a:r>
              <a:rPr lang="en-US" sz="2800" dirty="0"/>
              <a:t>5 Final Project Assignments</a:t>
            </a:r>
          </a:p>
          <a:p>
            <a:pPr lvl="1"/>
            <a:endParaRPr lang="en-US" dirty="0"/>
          </a:p>
          <a:p>
            <a:r>
              <a:rPr lang="en-US" dirty="0"/>
              <a:t>Reminder - Final Project: 30% of the final grade</a:t>
            </a:r>
          </a:p>
          <a:p>
            <a:endParaRPr lang="en-US" dirty="0"/>
          </a:p>
          <a:p>
            <a:pPr lvl="1"/>
            <a:endParaRPr lang="en-US" dirty="0"/>
          </a:p>
          <a:p>
            <a:pPr lvl="1"/>
            <a:endParaRPr lang="en-US" dirty="0"/>
          </a:p>
        </p:txBody>
      </p:sp>
    </p:spTree>
    <p:extLst>
      <p:ext uri="{BB962C8B-B14F-4D97-AF65-F5344CB8AC3E}">
        <p14:creationId xmlns:p14="http://schemas.microsoft.com/office/powerpoint/2010/main" val="18900479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application&#10;&#10;Description automatically generated">
            <a:extLst>
              <a:ext uri="{FF2B5EF4-FFF2-40B4-BE49-F238E27FC236}">
                <a16:creationId xmlns:a16="http://schemas.microsoft.com/office/drawing/2014/main" id="{953BB04C-806E-7FFB-2AF2-D10415405424}"/>
              </a:ext>
            </a:extLst>
          </p:cNvPr>
          <p:cNvPicPr>
            <a:picLocks noChangeAspect="1"/>
          </p:cNvPicPr>
          <p:nvPr/>
        </p:nvPicPr>
        <p:blipFill>
          <a:blip r:embed="rId2"/>
          <a:stretch>
            <a:fillRect/>
          </a:stretch>
        </p:blipFill>
        <p:spPr>
          <a:xfrm>
            <a:off x="-152400" y="2468880"/>
            <a:ext cx="12192000" cy="6858000"/>
          </a:xfrm>
          <a:prstGeom prst="rect">
            <a:avLst/>
          </a:prstGeom>
        </p:spPr>
      </p:pic>
      <p:sp>
        <p:nvSpPr>
          <p:cNvPr id="5" name="Title 4">
            <a:extLst>
              <a:ext uri="{FF2B5EF4-FFF2-40B4-BE49-F238E27FC236}">
                <a16:creationId xmlns:a16="http://schemas.microsoft.com/office/drawing/2014/main" id="{A7439761-812E-2BB3-7A4C-D56686BFADEA}"/>
              </a:ext>
            </a:extLst>
          </p:cNvPr>
          <p:cNvSpPr>
            <a:spLocks noGrp="1"/>
          </p:cNvSpPr>
          <p:nvPr>
            <p:ph type="title" idx="4294967295"/>
          </p:nvPr>
        </p:nvSpPr>
        <p:spPr/>
        <p:txBody>
          <a:bodyPr/>
          <a:lstStyle/>
          <a:p>
            <a:r>
              <a:rPr lang="en-US" dirty="0">
                <a:solidFill>
                  <a:schemeClr val="bg1"/>
                </a:solidFill>
              </a:rPr>
              <a:t>Intermediate</a:t>
            </a:r>
            <a:r>
              <a:rPr lang="en-US" baseline="0" dirty="0">
                <a:solidFill>
                  <a:schemeClr val="bg1"/>
                </a:solidFill>
              </a:rPr>
              <a:t> Web Design</a:t>
            </a:r>
            <a:endParaRPr lang="en-US" dirty="0">
              <a:solidFill>
                <a:schemeClr val="bg1"/>
              </a:solidFill>
            </a:endParaRPr>
          </a:p>
        </p:txBody>
      </p:sp>
    </p:spTree>
    <p:extLst>
      <p:ext uri="{BB962C8B-B14F-4D97-AF65-F5344CB8AC3E}">
        <p14:creationId xmlns:p14="http://schemas.microsoft.com/office/powerpoint/2010/main" val="39405443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Graphical user interface, text, application&#10;&#10;Description automatically generated">
            <a:extLst>
              <a:ext uri="{FF2B5EF4-FFF2-40B4-BE49-F238E27FC236}">
                <a16:creationId xmlns:a16="http://schemas.microsoft.com/office/drawing/2014/main" id="{8ABAAC96-A9C5-31E5-C442-70BB2EA70014}"/>
              </a:ext>
            </a:extLst>
          </p:cNvPr>
          <p:cNvPicPr>
            <a:picLocks noChangeAspect="1"/>
          </p:cNvPicPr>
          <p:nvPr/>
        </p:nvPicPr>
        <p:blipFill>
          <a:blip r:embed="rId2"/>
          <a:stretch>
            <a:fillRect/>
          </a:stretch>
        </p:blipFill>
        <p:spPr>
          <a:xfrm>
            <a:off x="0" y="0"/>
            <a:ext cx="12192000" cy="6858000"/>
          </a:xfrm>
          <a:prstGeom prst="rect">
            <a:avLst/>
          </a:prstGeom>
        </p:spPr>
      </p:pic>
      <p:sp>
        <p:nvSpPr>
          <p:cNvPr id="2" name="Title 1">
            <a:extLst>
              <a:ext uri="{FF2B5EF4-FFF2-40B4-BE49-F238E27FC236}">
                <a16:creationId xmlns:a16="http://schemas.microsoft.com/office/drawing/2014/main" id="{B0BB501B-8D30-B3C9-F687-CAA5EAC850D5}"/>
              </a:ext>
            </a:extLst>
          </p:cNvPr>
          <p:cNvSpPr>
            <a:spLocks noGrp="1"/>
          </p:cNvSpPr>
          <p:nvPr>
            <p:ph type="title" idx="4294967295"/>
          </p:nvPr>
        </p:nvSpPr>
        <p:spPr/>
        <p:txBody>
          <a:bodyPr/>
          <a:lstStyle/>
          <a:p>
            <a:r>
              <a:rPr lang="en-US" dirty="0"/>
              <a:t>Intermediate Web Design</a:t>
            </a:r>
          </a:p>
        </p:txBody>
      </p:sp>
    </p:spTree>
    <p:extLst>
      <p:ext uri="{BB962C8B-B14F-4D97-AF65-F5344CB8AC3E}">
        <p14:creationId xmlns:p14="http://schemas.microsoft.com/office/powerpoint/2010/main" val="33019229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calendar&#10;&#10;Description automatically generated">
            <a:extLst>
              <a:ext uri="{FF2B5EF4-FFF2-40B4-BE49-F238E27FC236}">
                <a16:creationId xmlns:a16="http://schemas.microsoft.com/office/drawing/2014/main" id="{CF499C5E-BE73-4021-577E-5259EDA738DB}"/>
              </a:ext>
            </a:extLst>
          </p:cNvPr>
          <p:cNvPicPr>
            <a:picLocks noChangeAspect="1"/>
          </p:cNvPicPr>
          <p:nvPr/>
        </p:nvPicPr>
        <p:blipFill>
          <a:blip r:embed="rId2"/>
          <a:stretch>
            <a:fillRect/>
          </a:stretch>
        </p:blipFill>
        <p:spPr>
          <a:xfrm>
            <a:off x="0" y="20792"/>
            <a:ext cx="12192000" cy="6816415"/>
          </a:xfrm>
          <a:prstGeom prst="rect">
            <a:avLst/>
          </a:prstGeom>
        </p:spPr>
      </p:pic>
    </p:spTree>
    <p:extLst>
      <p:ext uri="{BB962C8B-B14F-4D97-AF65-F5344CB8AC3E}">
        <p14:creationId xmlns:p14="http://schemas.microsoft.com/office/powerpoint/2010/main" val="25875029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5" name="Title 1"/>
          <p:cNvSpPr>
            <a:spLocks noGrp="1"/>
          </p:cNvSpPr>
          <p:nvPr>
            <p:ph type="title"/>
          </p:nvPr>
        </p:nvSpPr>
        <p:spPr>
          <a:xfrm>
            <a:off x="560438" y="492915"/>
            <a:ext cx="8229600" cy="628039"/>
          </a:xfrm>
        </p:spPr>
        <p:txBody>
          <a:bodyPr>
            <a:normAutofit fontScale="90000"/>
          </a:bodyPr>
          <a:lstStyle/>
          <a:p>
            <a:pPr>
              <a:defRPr/>
            </a:pPr>
            <a:r>
              <a:rPr lang="en-US" dirty="0">
                <a:solidFill>
                  <a:schemeClr val="bg1"/>
                </a:solidFill>
              </a:rPr>
              <a:t>Tools for HTML</a:t>
            </a:r>
          </a:p>
        </p:txBody>
      </p:sp>
      <p:sp>
        <p:nvSpPr>
          <p:cNvPr id="3076" name="Content Placeholder 2"/>
          <p:cNvSpPr>
            <a:spLocks noGrp="1"/>
          </p:cNvSpPr>
          <p:nvPr>
            <p:ph idx="1"/>
          </p:nvPr>
        </p:nvSpPr>
        <p:spPr>
          <a:xfrm>
            <a:off x="560438" y="1307690"/>
            <a:ext cx="10933472" cy="4975636"/>
          </a:xfrm>
        </p:spPr>
        <p:txBody>
          <a:bodyPr/>
          <a:lstStyle/>
          <a:p>
            <a:r>
              <a:rPr lang="en-US" sz="3300" dirty="0">
                <a:cs typeface="Times New Roman" pitchFamily="18" charset="0"/>
              </a:rPr>
              <a:t>A basic text editor</a:t>
            </a:r>
          </a:p>
          <a:p>
            <a:pPr lvl="1"/>
            <a:r>
              <a:rPr lang="en-US" sz="3300" dirty="0">
                <a:cs typeface="Times New Roman" pitchFamily="18" charset="0"/>
              </a:rPr>
              <a:t>Visual Studio Code, Notepad, Notepad++</a:t>
            </a:r>
          </a:p>
          <a:p>
            <a:pPr lvl="1"/>
            <a:r>
              <a:rPr lang="en-US" sz="3300" dirty="0">
                <a:cs typeface="Times New Roman" pitchFamily="18" charset="0"/>
              </a:rPr>
              <a:t>Or any text editor of your choice</a:t>
            </a:r>
          </a:p>
          <a:p>
            <a:r>
              <a:rPr lang="en-US" sz="3300" dirty="0">
                <a:cs typeface="Times New Roman" pitchFamily="18" charset="0"/>
              </a:rPr>
              <a:t>Do NOT use a Content Management System (CMS)!</a:t>
            </a:r>
          </a:p>
          <a:p>
            <a:pPr lvl="1"/>
            <a:r>
              <a:rPr lang="en-US" sz="3300" dirty="0">
                <a:cs typeface="Times New Roman" pitchFamily="18" charset="0"/>
              </a:rPr>
              <a:t>You will learn your craft by coding yourself</a:t>
            </a:r>
          </a:p>
          <a:p>
            <a:pPr lvl="1"/>
            <a:r>
              <a:rPr lang="en-US" sz="3300" dirty="0">
                <a:cs typeface="Times New Roman" pitchFamily="18" charset="0"/>
              </a:rPr>
              <a:t>Dreamweaver or WordPress will teach you how to drag and drop, not how to code and debug</a:t>
            </a:r>
          </a:p>
        </p:txBody>
      </p:sp>
    </p:spTree>
    <p:extLst>
      <p:ext uri="{BB962C8B-B14F-4D97-AF65-F5344CB8AC3E}">
        <p14:creationId xmlns:p14="http://schemas.microsoft.com/office/powerpoint/2010/main" val="9130750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66839-A6AB-224D-B9C2-B1B5EF5486C5}"/>
              </a:ext>
            </a:extLst>
          </p:cNvPr>
          <p:cNvSpPr>
            <a:spLocks noGrp="1"/>
          </p:cNvSpPr>
          <p:nvPr>
            <p:ph type="title"/>
          </p:nvPr>
        </p:nvSpPr>
        <p:spPr>
          <a:xfrm>
            <a:off x="838200" y="176211"/>
            <a:ext cx="10515600" cy="1009651"/>
          </a:xfrm>
        </p:spPr>
        <p:txBody>
          <a:bodyPr/>
          <a:lstStyle/>
          <a:p>
            <a:r>
              <a:rPr lang="en-US" dirty="0">
                <a:solidFill>
                  <a:schemeClr val="bg1"/>
                </a:solidFill>
              </a:rPr>
              <a:t>Contact me</a:t>
            </a:r>
          </a:p>
        </p:txBody>
      </p:sp>
      <p:sp>
        <p:nvSpPr>
          <p:cNvPr id="3" name="Content Placeholder 2">
            <a:extLst>
              <a:ext uri="{FF2B5EF4-FFF2-40B4-BE49-F238E27FC236}">
                <a16:creationId xmlns:a16="http://schemas.microsoft.com/office/drawing/2014/main" id="{BD147199-8F2A-C143-A8E6-DFCCB26D11C8}"/>
              </a:ext>
            </a:extLst>
          </p:cNvPr>
          <p:cNvSpPr>
            <a:spLocks noGrp="1"/>
          </p:cNvSpPr>
          <p:nvPr>
            <p:ph idx="1"/>
          </p:nvPr>
        </p:nvSpPr>
        <p:spPr/>
        <p:txBody>
          <a:bodyPr/>
          <a:lstStyle/>
          <a:p>
            <a:r>
              <a:rPr lang="en-US" dirty="0"/>
              <a:t>Ask questions!</a:t>
            </a:r>
          </a:p>
          <a:p>
            <a:endParaRPr lang="en-US" dirty="0"/>
          </a:p>
          <a:p>
            <a:r>
              <a:rPr lang="en-US" dirty="0"/>
              <a:t>Email me: </a:t>
            </a:r>
            <a:r>
              <a:rPr lang="en-US" dirty="0">
                <a:hlinkClick r:id="rId2"/>
              </a:rPr>
              <a:t>rcrusoe@uat.edu</a:t>
            </a:r>
            <a:endParaRPr lang="en-US" dirty="0"/>
          </a:p>
          <a:p>
            <a:endParaRPr lang="en-US" dirty="0"/>
          </a:p>
          <a:p>
            <a:r>
              <a:rPr lang="en-US" dirty="0"/>
              <a:t>Teams chat</a:t>
            </a:r>
          </a:p>
          <a:p>
            <a:endParaRPr lang="en-US" dirty="0"/>
          </a:p>
          <a:p>
            <a:r>
              <a:rPr lang="en-US"/>
              <a:t>Teams video / Zoom</a:t>
            </a:r>
          </a:p>
        </p:txBody>
      </p:sp>
    </p:spTree>
    <p:extLst>
      <p:ext uri="{BB962C8B-B14F-4D97-AF65-F5344CB8AC3E}">
        <p14:creationId xmlns:p14="http://schemas.microsoft.com/office/powerpoint/2010/main" val="40004775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66839-A6AB-224D-B9C2-B1B5EF5486C5}"/>
              </a:ext>
            </a:extLst>
          </p:cNvPr>
          <p:cNvSpPr>
            <a:spLocks noGrp="1"/>
          </p:cNvSpPr>
          <p:nvPr>
            <p:ph type="title"/>
          </p:nvPr>
        </p:nvSpPr>
        <p:spPr>
          <a:xfrm>
            <a:off x="838200" y="176211"/>
            <a:ext cx="10515600" cy="1009651"/>
          </a:xfrm>
        </p:spPr>
        <p:txBody>
          <a:bodyPr/>
          <a:lstStyle/>
          <a:p>
            <a:r>
              <a:rPr lang="en-US" dirty="0">
                <a:solidFill>
                  <a:schemeClr val="bg1"/>
                </a:solidFill>
              </a:rPr>
              <a:t>Deliverables</a:t>
            </a:r>
          </a:p>
        </p:txBody>
      </p:sp>
      <p:sp>
        <p:nvSpPr>
          <p:cNvPr id="3" name="Content Placeholder 2">
            <a:extLst>
              <a:ext uri="{FF2B5EF4-FFF2-40B4-BE49-F238E27FC236}">
                <a16:creationId xmlns:a16="http://schemas.microsoft.com/office/drawing/2014/main" id="{BD147199-8F2A-C143-A8E6-DFCCB26D11C8}"/>
              </a:ext>
            </a:extLst>
          </p:cNvPr>
          <p:cNvSpPr>
            <a:spLocks noGrp="1"/>
          </p:cNvSpPr>
          <p:nvPr>
            <p:ph idx="1"/>
          </p:nvPr>
        </p:nvSpPr>
        <p:spPr>
          <a:xfrm>
            <a:off x="75413" y="1825625"/>
            <a:ext cx="12116587" cy="4351338"/>
          </a:xfrm>
        </p:spPr>
        <p:txBody>
          <a:bodyPr>
            <a:normAutofit/>
          </a:bodyPr>
          <a:lstStyle/>
          <a:p>
            <a:r>
              <a:rPr lang="en-US" dirty="0"/>
              <a:t>Today complete:</a:t>
            </a:r>
          </a:p>
          <a:p>
            <a:pPr lvl="1"/>
            <a:r>
              <a:rPr lang="en-US" sz="2800" dirty="0"/>
              <a:t>Introduction Survey</a:t>
            </a:r>
          </a:p>
          <a:p>
            <a:pPr lvl="1"/>
            <a:r>
              <a:rPr lang="en-US" sz="2800" dirty="0"/>
              <a:t>Discussion 1.1: Introduction </a:t>
            </a:r>
          </a:p>
          <a:p>
            <a:pPr lvl="1"/>
            <a:r>
              <a:rPr lang="en-US" sz="2800" dirty="0"/>
              <a:t>Late Policy Acknowledgement Survey</a:t>
            </a:r>
          </a:p>
          <a:p>
            <a:pPr marL="457200" lvl="1" indent="0">
              <a:buNone/>
            </a:pPr>
            <a:endParaRPr lang="en-US" sz="2800" dirty="0"/>
          </a:p>
          <a:p>
            <a:r>
              <a:rPr lang="en-US" dirty="0"/>
              <a:t>This week complete:</a:t>
            </a:r>
          </a:p>
          <a:p>
            <a:pPr lvl="1"/>
            <a:r>
              <a:rPr lang="en-US" sz="2800" dirty="0"/>
              <a:t>Assignment 1.1: Building your own Intellectual Capital with GitHub</a:t>
            </a:r>
          </a:p>
          <a:p>
            <a:pPr lvl="1"/>
            <a:r>
              <a:rPr lang="en-US" sz="2800" dirty="0"/>
              <a:t>Assignment 1.2: Review and Practice HTML/CSS</a:t>
            </a:r>
          </a:p>
        </p:txBody>
      </p:sp>
    </p:spTree>
    <p:extLst>
      <p:ext uri="{BB962C8B-B14F-4D97-AF65-F5344CB8AC3E}">
        <p14:creationId xmlns:p14="http://schemas.microsoft.com/office/powerpoint/2010/main" val="319006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66839-A6AB-224D-B9C2-B1B5EF5486C5}"/>
              </a:ext>
            </a:extLst>
          </p:cNvPr>
          <p:cNvSpPr>
            <a:spLocks noGrp="1"/>
          </p:cNvSpPr>
          <p:nvPr>
            <p:ph type="title"/>
          </p:nvPr>
        </p:nvSpPr>
        <p:spPr>
          <a:xfrm>
            <a:off x="838200" y="176211"/>
            <a:ext cx="10515600" cy="1009651"/>
          </a:xfrm>
        </p:spPr>
        <p:txBody>
          <a:bodyPr/>
          <a:lstStyle/>
          <a:p>
            <a:r>
              <a:rPr lang="en-US" dirty="0">
                <a:solidFill>
                  <a:schemeClr val="bg1"/>
                </a:solidFill>
              </a:rPr>
              <a:t>Question time…</a:t>
            </a:r>
          </a:p>
        </p:txBody>
      </p:sp>
      <p:sp>
        <p:nvSpPr>
          <p:cNvPr id="3" name="Content Placeholder 2">
            <a:extLst>
              <a:ext uri="{FF2B5EF4-FFF2-40B4-BE49-F238E27FC236}">
                <a16:creationId xmlns:a16="http://schemas.microsoft.com/office/drawing/2014/main" id="{BD147199-8F2A-C143-A8E6-DFCCB26D11C8}"/>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14014122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5917AB-55FB-A64F-98A3-469F6CC7BE41}"/>
              </a:ext>
            </a:extLst>
          </p:cNvPr>
          <p:cNvSpPr>
            <a:spLocks noGrp="1"/>
          </p:cNvSpPr>
          <p:nvPr>
            <p:ph type="title"/>
          </p:nvPr>
        </p:nvSpPr>
        <p:spPr>
          <a:xfrm>
            <a:off x="838200" y="194128"/>
            <a:ext cx="10515600" cy="973818"/>
          </a:xfrm>
        </p:spPr>
        <p:txBody>
          <a:bodyPr/>
          <a:lstStyle/>
          <a:p>
            <a:r>
              <a:rPr lang="en-US" dirty="0">
                <a:solidFill>
                  <a:schemeClr val="bg1"/>
                </a:solidFill>
              </a:rPr>
              <a:t>Create a GitHub Account</a:t>
            </a:r>
          </a:p>
        </p:txBody>
      </p:sp>
      <p:sp>
        <p:nvSpPr>
          <p:cNvPr id="3" name="Content Placeholder 2">
            <a:extLst>
              <a:ext uri="{FF2B5EF4-FFF2-40B4-BE49-F238E27FC236}">
                <a16:creationId xmlns:a16="http://schemas.microsoft.com/office/drawing/2014/main" id="{FFAC12B5-DE67-7B40-A1BD-75A54C1511CC}"/>
              </a:ext>
            </a:extLst>
          </p:cNvPr>
          <p:cNvSpPr>
            <a:spLocks noGrp="1"/>
          </p:cNvSpPr>
          <p:nvPr>
            <p:ph sz="half" idx="1"/>
          </p:nvPr>
        </p:nvSpPr>
        <p:spPr/>
        <p:txBody>
          <a:bodyPr/>
          <a:lstStyle/>
          <a:p>
            <a:pPr marL="0" indent="0">
              <a:buNone/>
            </a:pPr>
            <a:r>
              <a:rPr lang="en-US" b="0" i="0" u="sng" dirty="0">
                <a:effectLst/>
                <a:latin typeface="Lato Extended"/>
                <a:hlinkClick r:id="rId2"/>
              </a:rPr>
              <a:t>https://github.com</a:t>
            </a:r>
            <a:endParaRPr lang="en-US" dirty="0"/>
          </a:p>
        </p:txBody>
      </p:sp>
      <p:sp>
        <p:nvSpPr>
          <p:cNvPr id="4" name="Content Placeholder 3">
            <a:extLst>
              <a:ext uri="{FF2B5EF4-FFF2-40B4-BE49-F238E27FC236}">
                <a16:creationId xmlns:a16="http://schemas.microsoft.com/office/drawing/2014/main" id="{5E8610CE-1CA9-7245-97A4-8694C68ED627}"/>
              </a:ext>
            </a:extLst>
          </p:cNvPr>
          <p:cNvSpPr>
            <a:spLocks noGrp="1"/>
          </p:cNvSpPr>
          <p:nvPr>
            <p:ph sz="half" idx="2"/>
          </p:nvPr>
        </p:nvSpPr>
        <p:spPr/>
        <p:txBody>
          <a:bodyPr/>
          <a:lstStyle/>
          <a:p>
            <a:endParaRPr lang="en-US"/>
          </a:p>
        </p:txBody>
      </p:sp>
    </p:spTree>
    <p:extLst>
      <p:ext uri="{BB962C8B-B14F-4D97-AF65-F5344CB8AC3E}">
        <p14:creationId xmlns:p14="http://schemas.microsoft.com/office/powerpoint/2010/main" val="9904787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66839-A6AB-224D-B9C2-B1B5EF5486C5}"/>
              </a:ext>
            </a:extLst>
          </p:cNvPr>
          <p:cNvSpPr>
            <a:spLocks noGrp="1"/>
          </p:cNvSpPr>
          <p:nvPr>
            <p:ph type="title"/>
          </p:nvPr>
        </p:nvSpPr>
        <p:spPr>
          <a:xfrm>
            <a:off x="838200" y="176211"/>
            <a:ext cx="10515600" cy="1009651"/>
          </a:xfrm>
        </p:spPr>
        <p:txBody>
          <a:bodyPr/>
          <a:lstStyle/>
          <a:p>
            <a:r>
              <a:rPr lang="en-US" dirty="0">
                <a:solidFill>
                  <a:schemeClr val="bg1"/>
                </a:solidFill>
              </a:rPr>
              <a:t>Welcome to CSC256!</a:t>
            </a:r>
          </a:p>
        </p:txBody>
      </p:sp>
      <p:sp>
        <p:nvSpPr>
          <p:cNvPr id="3" name="Content Placeholder 2">
            <a:extLst>
              <a:ext uri="{FF2B5EF4-FFF2-40B4-BE49-F238E27FC236}">
                <a16:creationId xmlns:a16="http://schemas.microsoft.com/office/drawing/2014/main" id="{BD147199-8F2A-C143-A8E6-DFCCB26D11C8}"/>
              </a:ext>
            </a:extLst>
          </p:cNvPr>
          <p:cNvSpPr>
            <a:spLocks noGrp="1"/>
          </p:cNvSpPr>
          <p:nvPr>
            <p:ph idx="1"/>
          </p:nvPr>
        </p:nvSpPr>
        <p:spPr/>
        <p:txBody>
          <a:bodyPr>
            <a:normAutofit fontScale="92500" lnSpcReduction="10000"/>
          </a:bodyPr>
          <a:lstStyle/>
          <a:p>
            <a:pPr marL="0" indent="0">
              <a:buNone/>
            </a:pPr>
            <a:r>
              <a:rPr lang="en-US" dirty="0"/>
              <a:t>Please call me Rae, Ms. Crusoe, or Prof. Rae</a:t>
            </a:r>
          </a:p>
          <a:p>
            <a:pPr marL="0" indent="0">
              <a:buNone/>
            </a:pPr>
            <a:endParaRPr lang="en-US" dirty="0"/>
          </a:p>
          <a:p>
            <a:pPr marL="0" indent="0">
              <a:buNone/>
            </a:pPr>
            <a:r>
              <a:rPr lang="en-US" dirty="0"/>
              <a:t>A little bit about me:</a:t>
            </a:r>
          </a:p>
          <a:p>
            <a:r>
              <a:rPr lang="en-US" dirty="0"/>
              <a:t>I developed my first website in the 1900’s</a:t>
            </a:r>
          </a:p>
          <a:p>
            <a:r>
              <a:rPr lang="en-US" dirty="0"/>
              <a:t>I have worked in the banking, financial services, economic consulting, and non-profit fields</a:t>
            </a:r>
          </a:p>
          <a:p>
            <a:r>
              <a:rPr lang="en-US" dirty="0"/>
              <a:t>I have a Bachelor of Science in Computer Information Systems </a:t>
            </a:r>
          </a:p>
          <a:p>
            <a:r>
              <a:rPr lang="en-US" dirty="0"/>
              <a:t>I have a Master of Science in Information Management</a:t>
            </a:r>
          </a:p>
          <a:p>
            <a:r>
              <a:rPr lang="en-US" dirty="0"/>
              <a:t>I started teaching college classes in 2008</a:t>
            </a:r>
          </a:p>
          <a:p>
            <a:r>
              <a:rPr lang="en-US" b="0" i="0" dirty="0">
                <a:effectLst/>
              </a:rPr>
              <a:t>I have some form of Aphantasia</a:t>
            </a:r>
            <a:endParaRPr lang="en-US" dirty="0"/>
          </a:p>
          <a:p>
            <a:endParaRPr lang="en-US" dirty="0"/>
          </a:p>
        </p:txBody>
      </p:sp>
    </p:spTree>
    <p:extLst>
      <p:ext uri="{BB962C8B-B14F-4D97-AF65-F5344CB8AC3E}">
        <p14:creationId xmlns:p14="http://schemas.microsoft.com/office/powerpoint/2010/main" val="41386854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66839-A6AB-224D-B9C2-B1B5EF5486C5}"/>
              </a:ext>
            </a:extLst>
          </p:cNvPr>
          <p:cNvSpPr>
            <a:spLocks noGrp="1"/>
          </p:cNvSpPr>
          <p:nvPr>
            <p:ph type="title"/>
          </p:nvPr>
        </p:nvSpPr>
        <p:spPr>
          <a:xfrm>
            <a:off x="838200" y="176211"/>
            <a:ext cx="10515600" cy="1009651"/>
          </a:xfrm>
        </p:spPr>
        <p:txBody>
          <a:bodyPr>
            <a:normAutofit fontScale="90000"/>
          </a:bodyPr>
          <a:lstStyle/>
          <a:p>
            <a:r>
              <a:rPr lang="en-US" dirty="0">
                <a:solidFill>
                  <a:schemeClr val="bg1"/>
                </a:solidFill>
              </a:rPr>
              <a:t>              Kids                                 </a:t>
            </a:r>
            <a:r>
              <a:rPr lang="en-US" dirty="0" err="1">
                <a:solidFill>
                  <a:schemeClr val="bg1"/>
                </a:solidFill>
              </a:rPr>
              <a:t>Jette</a:t>
            </a:r>
            <a:r>
              <a:rPr lang="en-US" dirty="0">
                <a:solidFill>
                  <a:schemeClr val="bg1"/>
                </a:solidFill>
              </a:rPr>
              <a:t> and Patches</a:t>
            </a:r>
          </a:p>
        </p:txBody>
      </p:sp>
      <p:pic>
        <p:nvPicPr>
          <p:cNvPr id="5" name="Content Placeholder 4" descr="Two cats lying on a bed&#10;&#10;Description automatically generated with low confidence">
            <a:extLst>
              <a:ext uri="{FF2B5EF4-FFF2-40B4-BE49-F238E27FC236}">
                <a16:creationId xmlns:a16="http://schemas.microsoft.com/office/drawing/2014/main" id="{5E05DD16-1630-AD47-09F1-3B74201ADC10}"/>
              </a:ext>
            </a:extLst>
          </p:cNvPr>
          <p:cNvPicPr>
            <a:picLocks noGrp="1" noChangeAspect="1"/>
          </p:cNvPicPr>
          <p:nvPr>
            <p:ph idx="1"/>
          </p:nvPr>
        </p:nvPicPr>
        <p:blipFill>
          <a:blip r:embed="rId2"/>
          <a:stretch>
            <a:fillRect/>
          </a:stretch>
        </p:blipFill>
        <p:spPr>
          <a:xfrm>
            <a:off x="6613856" y="1929094"/>
            <a:ext cx="5007025" cy="3755270"/>
          </a:xfrm>
        </p:spPr>
      </p:pic>
      <p:pic>
        <p:nvPicPr>
          <p:cNvPr id="7" name="Picture 6" descr="People on a beach&#10;&#10;Description automatically generated with low confidence">
            <a:extLst>
              <a:ext uri="{FF2B5EF4-FFF2-40B4-BE49-F238E27FC236}">
                <a16:creationId xmlns:a16="http://schemas.microsoft.com/office/drawing/2014/main" id="{66E56937-C0E6-95E2-F662-6B062AA7856A}"/>
              </a:ext>
            </a:extLst>
          </p:cNvPr>
          <p:cNvPicPr>
            <a:picLocks noChangeAspect="1"/>
          </p:cNvPicPr>
          <p:nvPr/>
        </p:nvPicPr>
        <p:blipFill>
          <a:blip r:embed="rId3"/>
          <a:stretch>
            <a:fillRect/>
          </a:stretch>
        </p:blipFill>
        <p:spPr>
          <a:xfrm>
            <a:off x="571119" y="1929094"/>
            <a:ext cx="5007027" cy="3755270"/>
          </a:xfrm>
          <a:prstGeom prst="rect">
            <a:avLst/>
          </a:prstGeom>
        </p:spPr>
      </p:pic>
    </p:spTree>
    <p:extLst>
      <p:ext uri="{BB962C8B-B14F-4D97-AF65-F5344CB8AC3E}">
        <p14:creationId xmlns:p14="http://schemas.microsoft.com/office/powerpoint/2010/main" val="83284697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66839-A6AB-224D-B9C2-B1B5EF5486C5}"/>
              </a:ext>
            </a:extLst>
          </p:cNvPr>
          <p:cNvSpPr>
            <a:spLocks noGrp="1"/>
          </p:cNvSpPr>
          <p:nvPr>
            <p:ph type="title"/>
          </p:nvPr>
        </p:nvSpPr>
        <p:spPr>
          <a:xfrm>
            <a:off x="838200" y="176211"/>
            <a:ext cx="10515600" cy="1009651"/>
          </a:xfrm>
        </p:spPr>
        <p:txBody>
          <a:bodyPr/>
          <a:lstStyle/>
          <a:p>
            <a:r>
              <a:rPr lang="en-US" dirty="0">
                <a:solidFill>
                  <a:schemeClr val="bg1"/>
                </a:solidFill>
              </a:rPr>
              <a:t>Introduce yourself</a:t>
            </a:r>
          </a:p>
        </p:txBody>
      </p:sp>
      <p:sp>
        <p:nvSpPr>
          <p:cNvPr id="3" name="Content Placeholder 2">
            <a:extLst>
              <a:ext uri="{FF2B5EF4-FFF2-40B4-BE49-F238E27FC236}">
                <a16:creationId xmlns:a16="http://schemas.microsoft.com/office/drawing/2014/main" id="{BD147199-8F2A-C143-A8E6-DFCCB26D11C8}"/>
              </a:ext>
            </a:extLst>
          </p:cNvPr>
          <p:cNvSpPr>
            <a:spLocks noGrp="1"/>
          </p:cNvSpPr>
          <p:nvPr>
            <p:ph idx="1"/>
          </p:nvPr>
        </p:nvSpPr>
        <p:spPr/>
        <p:txBody>
          <a:bodyPr/>
          <a:lstStyle/>
          <a:p>
            <a:r>
              <a:rPr lang="en-US" dirty="0"/>
              <a:t>What is your preferred name?</a:t>
            </a:r>
          </a:p>
          <a:p>
            <a:r>
              <a:rPr lang="en-US" dirty="0"/>
              <a:t>Why are you taking this class?</a:t>
            </a:r>
          </a:p>
          <a:p>
            <a:r>
              <a:rPr lang="en-US" dirty="0"/>
              <a:t>What would you like to learn in this class?</a:t>
            </a:r>
          </a:p>
          <a:p>
            <a:r>
              <a:rPr lang="en-US" dirty="0"/>
              <a:t>What are your interests?</a:t>
            </a:r>
          </a:p>
          <a:p>
            <a:r>
              <a:rPr lang="en-US" dirty="0"/>
              <a:t>What is/are your major(s)?</a:t>
            </a:r>
          </a:p>
          <a:p>
            <a:r>
              <a:rPr lang="en-US" dirty="0"/>
              <a:t>What is your experience with website development?</a:t>
            </a:r>
          </a:p>
          <a:p>
            <a:pPr marL="0" indent="0">
              <a:buNone/>
            </a:pPr>
            <a:r>
              <a:rPr lang="en-US" dirty="0"/>
              <a:t>	</a:t>
            </a:r>
          </a:p>
        </p:txBody>
      </p:sp>
    </p:spTree>
    <p:extLst>
      <p:ext uri="{BB962C8B-B14F-4D97-AF65-F5344CB8AC3E}">
        <p14:creationId xmlns:p14="http://schemas.microsoft.com/office/powerpoint/2010/main" val="35235727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66839-A6AB-224D-B9C2-B1B5EF5486C5}"/>
              </a:ext>
            </a:extLst>
          </p:cNvPr>
          <p:cNvSpPr>
            <a:spLocks noGrp="1"/>
          </p:cNvSpPr>
          <p:nvPr>
            <p:ph type="title"/>
          </p:nvPr>
        </p:nvSpPr>
        <p:spPr>
          <a:xfrm>
            <a:off x="838200" y="176211"/>
            <a:ext cx="10515600" cy="1009651"/>
          </a:xfrm>
        </p:spPr>
        <p:txBody>
          <a:bodyPr/>
          <a:lstStyle/>
          <a:p>
            <a:r>
              <a:rPr lang="en-US" dirty="0">
                <a:solidFill>
                  <a:schemeClr val="bg1"/>
                </a:solidFill>
              </a:rPr>
              <a:t>Course overview</a:t>
            </a:r>
          </a:p>
        </p:txBody>
      </p:sp>
      <p:sp>
        <p:nvSpPr>
          <p:cNvPr id="3" name="Content Placeholder 2">
            <a:extLst>
              <a:ext uri="{FF2B5EF4-FFF2-40B4-BE49-F238E27FC236}">
                <a16:creationId xmlns:a16="http://schemas.microsoft.com/office/drawing/2014/main" id="{BD147199-8F2A-C143-A8E6-DFCCB26D11C8}"/>
              </a:ext>
            </a:extLst>
          </p:cNvPr>
          <p:cNvSpPr>
            <a:spLocks noGrp="1"/>
          </p:cNvSpPr>
          <p:nvPr>
            <p:ph idx="1"/>
          </p:nvPr>
        </p:nvSpPr>
        <p:spPr>
          <a:xfrm>
            <a:off x="838200" y="1527142"/>
            <a:ext cx="10515600" cy="4901938"/>
          </a:xfrm>
        </p:spPr>
        <p:txBody>
          <a:bodyPr>
            <a:normAutofit/>
          </a:bodyPr>
          <a:lstStyle/>
          <a:p>
            <a:pPr marL="0" indent="0">
              <a:buNone/>
            </a:pPr>
            <a:r>
              <a:rPr lang="en-US" dirty="0"/>
              <a:t>This is an intermediate course in client-side coding of enhanced dynamic websites, incorporating the use of HTML/CSS, JavaScript, and AJAX. In this class, students will build functional websites that exhibit professional site planning, design and development. In addition, JavaScript will be utilized to advance the website to include GUI functionality such as buttons, picture carousels, and panels. Students will learn how to use current web development software and an integrated development environment (IDE) to support coding.</a:t>
            </a:r>
            <a:endParaRPr lang="en-US" b="0" i="0" dirty="0">
              <a:solidFill>
                <a:srgbClr val="000000"/>
              </a:solidFill>
              <a:effectLst/>
              <a:latin typeface="Times New Roman" panose="02020603050405020304" pitchFamily="18" charset="0"/>
            </a:endParaRPr>
          </a:p>
        </p:txBody>
      </p:sp>
    </p:spTree>
    <p:extLst>
      <p:ext uri="{BB962C8B-B14F-4D97-AF65-F5344CB8AC3E}">
        <p14:creationId xmlns:p14="http://schemas.microsoft.com/office/powerpoint/2010/main" val="7365924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66839-A6AB-224D-B9C2-B1B5EF5486C5}"/>
              </a:ext>
            </a:extLst>
          </p:cNvPr>
          <p:cNvSpPr>
            <a:spLocks noGrp="1"/>
          </p:cNvSpPr>
          <p:nvPr>
            <p:ph type="title"/>
          </p:nvPr>
        </p:nvSpPr>
        <p:spPr>
          <a:xfrm>
            <a:off x="838200" y="176211"/>
            <a:ext cx="10515600" cy="1009651"/>
          </a:xfrm>
        </p:spPr>
        <p:txBody>
          <a:bodyPr>
            <a:normAutofit/>
          </a:bodyPr>
          <a:lstStyle/>
          <a:p>
            <a:r>
              <a:rPr lang="en-US" dirty="0">
                <a:solidFill>
                  <a:schemeClr val="bg1"/>
                </a:solidFill>
              </a:rPr>
              <a:t>Syllabus</a:t>
            </a:r>
          </a:p>
        </p:txBody>
      </p:sp>
      <p:sp>
        <p:nvSpPr>
          <p:cNvPr id="4" name="Content Placeholder 3">
            <a:extLst>
              <a:ext uri="{FF2B5EF4-FFF2-40B4-BE49-F238E27FC236}">
                <a16:creationId xmlns:a16="http://schemas.microsoft.com/office/drawing/2014/main" id="{298C3A77-C601-9382-9DFD-616EB0C6444A}"/>
              </a:ext>
            </a:extLst>
          </p:cNvPr>
          <p:cNvSpPr>
            <a:spLocks noGrp="1"/>
          </p:cNvSpPr>
          <p:nvPr>
            <p:ph idx="1"/>
          </p:nvPr>
        </p:nvSpPr>
        <p:spPr/>
        <p:txBody>
          <a:bodyPr/>
          <a:lstStyle/>
          <a:p>
            <a:pPr marL="0" indent="0">
              <a:buNone/>
            </a:pPr>
            <a:r>
              <a:rPr lang="en-US" b="0" i="0" dirty="0">
                <a:effectLst/>
                <a:latin typeface="Arial" panose="020B0604020202020204" pitchFamily="34" charset="0"/>
              </a:rPr>
              <a:t>Please review the syllabus.</a:t>
            </a:r>
          </a:p>
          <a:p>
            <a:pPr marL="0" indent="0">
              <a:buNone/>
            </a:pPr>
            <a:endParaRPr lang="en-US" dirty="0">
              <a:latin typeface="Arial" panose="020B0604020202020204" pitchFamily="34" charset="0"/>
            </a:endParaRPr>
          </a:p>
          <a:p>
            <a:pPr marL="0" indent="0">
              <a:buNone/>
            </a:pPr>
            <a:r>
              <a:rPr lang="en-US" b="0" i="0" dirty="0">
                <a:effectLst/>
                <a:latin typeface="Arial" panose="020B0604020202020204" pitchFamily="34" charset="0"/>
              </a:rPr>
              <a:t>Assignments:</a:t>
            </a:r>
            <a:r>
              <a:rPr lang="en-US" b="0" i="0" dirty="0">
                <a:effectLst/>
                <a:latin typeface="Courier New" panose="02070309020205020404" pitchFamily="49" charset="0"/>
              </a:rPr>
              <a:t> 	</a:t>
            </a:r>
            <a:r>
              <a:rPr lang="en-US" b="0" i="0" dirty="0">
                <a:effectLst/>
                <a:latin typeface="Arial" panose="020B0604020202020204" pitchFamily="34" charset="0"/>
              </a:rPr>
              <a:t>52% </a:t>
            </a:r>
            <a:br>
              <a:rPr lang="en-US" dirty="0"/>
            </a:br>
            <a:r>
              <a:rPr lang="en-US" b="0" i="0" dirty="0">
                <a:effectLst/>
                <a:latin typeface="Arial" panose="020B0604020202020204" pitchFamily="34" charset="0"/>
              </a:rPr>
              <a:t>Discussions: 	18% </a:t>
            </a:r>
            <a:br>
              <a:rPr lang="en-US" dirty="0"/>
            </a:br>
            <a:r>
              <a:rPr lang="en-US" b="0" i="0" dirty="0">
                <a:effectLst/>
                <a:latin typeface="Arial" panose="020B0604020202020204" pitchFamily="34" charset="0"/>
              </a:rPr>
              <a:t>Final Project: 	30% </a:t>
            </a:r>
            <a:endParaRPr lang="en-US" dirty="0"/>
          </a:p>
        </p:txBody>
      </p:sp>
    </p:spTree>
    <p:extLst>
      <p:ext uri="{BB962C8B-B14F-4D97-AF65-F5344CB8AC3E}">
        <p14:creationId xmlns:p14="http://schemas.microsoft.com/office/powerpoint/2010/main" val="5958673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66839-A6AB-224D-B9C2-B1B5EF5486C5}"/>
              </a:ext>
            </a:extLst>
          </p:cNvPr>
          <p:cNvSpPr>
            <a:spLocks noGrp="1"/>
          </p:cNvSpPr>
          <p:nvPr>
            <p:ph type="title"/>
          </p:nvPr>
        </p:nvSpPr>
        <p:spPr>
          <a:xfrm>
            <a:off x="838200" y="176211"/>
            <a:ext cx="10515600" cy="1009651"/>
          </a:xfrm>
        </p:spPr>
        <p:txBody>
          <a:bodyPr/>
          <a:lstStyle/>
          <a:p>
            <a:r>
              <a:rPr lang="en-US" dirty="0">
                <a:solidFill>
                  <a:schemeClr val="bg1"/>
                </a:solidFill>
              </a:rPr>
              <a:t>Textbook</a:t>
            </a:r>
          </a:p>
        </p:txBody>
      </p:sp>
      <p:sp>
        <p:nvSpPr>
          <p:cNvPr id="3" name="Content Placeholder 2">
            <a:extLst>
              <a:ext uri="{FF2B5EF4-FFF2-40B4-BE49-F238E27FC236}">
                <a16:creationId xmlns:a16="http://schemas.microsoft.com/office/drawing/2014/main" id="{BD147199-8F2A-C143-A8E6-DFCCB26D11C8}"/>
              </a:ext>
            </a:extLst>
          </p:cNvPr>
          <p:cNvSpPr>
            <a:spLocks noGrp="1"/>
          </p:cNvSpPr>
          <p:nvPr>
            <p:ph idx="1"/>
          </p:nvPr>
        </p:nvSpPr>
        <p:spPr>
          <a:xfrm>
            <a:off x="838200" y="1825625"/>
            <a:ext cx="11133306" cy="4351338"/>
          </a:xfrm>
        </p:spPr>
        <p:txBody>
          <a:bodyPr>
            <a:normAutofit/>
          </a:bodyPr>
          <a:lstStyle/>
          <a:p>
            <a:pPr marL="0" indent="0">
              <a:buNone/>
            </a:pPr>
            <a:r>
              <a:rPr lang="en-US" i="1"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JavaScript Programming, Real World Code &amp; Explanations, </a:t>
            </a:r>
          </a:p>
          <a:p>
            <a:pPr marL="0" indent="0">
              <a:buNone/>
            </a:pPr>
            <a:r>
              <a:rPr lang="en-US" i="1" dirty="0">
                <a:solidFill>
                  <a:srgbClr val="000000"/>
                </a:solidFill>
                <a:effectLst/>
                <a:latin typeface="Aptos" panose="020B0004020202020204" pitchFamily="34" charset="0"/>
                <a:ea typeface="Times New Roman" panose="02020603050405020304" pitchFamily="18" charset="0"/>
                <a:cs typeface="Aptos" panose="020B0004020202020204" pitchFamily="34" charset="0"/>
              </a:rPr>
              <a:t>For Beginners: 2 Books in 1</a:t>
            </a:r>
          </a:p>
          <a:p>
            <a:pPr marL="0" indent="0">
              <a:buNone/>
            </a:pPr>
            <a:r>
              <a:rPr lang="en-US" b="0" dirty="0">
                <a:solidFill>
                  <a:srgbClr val="2D3B45"/>
                </a:solidFill>
                <a:effectLst/>
                <a:latin typeface="Lato Extended"/>
              </a:rPr>
              <a:t>Kindle Textbook </a:t>
            </a:r>
          </a:p>
          <a:p>
            <a:pPr marL="0" indent="0">
              <a:buNone/>
            </a:pPr>
            <a:r>
              <a:rPr lang="en-US" b="0" dirty="0">
                <a:solidFill>
                  <a:srgbClr val="2D3B45"/>
                </a:solidFill>
                <a:effectLst/>
                <a:latin typeface="Lato Extended"/>
              </a:rPr>
              <a:t>You should receive an email from Amazon</a:t>
            </a:r>
          </a:p>
          <a:p>
            <a:pPr marL="0" indent="0">
              <a:buNone/>
            </a:pPr>
            <a:endParaRPr lang="en-US" dirty="0">
              <a:solidFill>
                <a:srgbClr val="2D3B45"/>
              </a:solidFill>
              <a:latin typeface="Lato Extended"/>
            </a:endParaRPr>
          </a:p>
          <a:p>
            <a:pPr marL="0" indent="0">
              <a:buNone/>
            </a:pPr>
            <a:r>
              <a:rPr lang="en-US" dirty="0">
                <a:solidFill>
                  <a:srgbClr val="2D3B45"/>
                </a:solidFill>
                <a:latin typeface="Lato Extended"/>
              </a:rPr>
              <a:t>Problems – contact</a:t>
            </a:r>
            <a:r>
              <a:rPr lang="en-US">
                <a:solidFill>
                  <a:srgbClr val="2D3B45"/>
                </a:solidFill>
                <a:latin typeface="Lato Extended"/>
              </a:rPr>
              <a:t>: </a:t>
            </a:r>
            <a:r>
              <a:rPr lang="en-US" b="0" i="0" u="sng">
                <a:effectLst/>
                <a:latin typeface="Lato Extended"/>
                <a:hlinkClick r:id="rId2"/>
              </a:rPr>
              <a:t>ResourceTeam@</a:t>
            </a:r>
            <a:r>
              <a:rPr lang="en-US" b="0" i="0" u="sng" dirty="0">
                <a:effectLst/>
                <a:latin typeface="Lato Extended"/>
                <a:hlinkClick r:id="rId2"/>
              </a:rPr>
              <a:t>uat.edu</a:t>
            </a:r>
            <a:r>
              <a:rPr lang="en-US" b="0" i="0" dirty="0">
                <a:solidFill>
                  <a:srgbClr val="2D3B45"/>
                </a:solidFill>
                <a:effectLst/>
                <a:latin typeface="Lato Extended"/>
              </a:rPr>
              <a:t> </a:t>
            </a:r>
            <a:endParaRPr lang="en-US" dirty="0"/>
          </a:p>
        </p:txBody>
      </p:sp>
    </p:spTree>
    <p:extLst>
      <p:ext uri="{BB962C8B-B14F-4D97-AF65-F5344CB8AC3E}">
        <p14:creationId xmlns:p14="http://schemas.microsoft.com/office/powerpoint/2010/main" val="39202412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66839-A6AB-224D-B9C2-B1B5EF5486C5}"/>
              </a:ext>
            </a:extLst>
          </p:cNvPr>
          <p:cNvSpPr>
            <a:spLocks noGrp="1"/>
          </p:cNvSpPr>
          <p:nvPr>
            <p:ph type="title"/>
          </p:nvPr>
        </p:nvSpPr>
        <p:spPr>
          <a:xfrm>
            <a:off x="838200" y="176211"/>
            <a:ext cx="10515600" cy="1009651"/>
          </a:xfrm>
        </p:spPr>
        <p:txBody>
          <a:bodyPr/>
          <a:lstStyle/>
          <a:p>
            <a:r>
              <a:rPr lang="en-US" dirty="0">
                <a:solidFill>
                  <a:schemeClr val="bg1"/>
                </a:solidFill>
              </a:rPr>
              <a:t>Success in this class</a:t>
            </a:r>
          </a:p>
        </p:txBody>
      </p:sp>
      <p:sp>
        <p:nvSpPr>
          <p:cNvPr id="3" name="Content Placeholder 2">
            <a:extLst>
              <a:ext uri="{FF2B5EF4-FFF2-40B4-BE49-F238E27FC236}">
                <a16:creationId xmlns:a16="http://schemas.microsoft.com/office/drawing/2014/main" id="{BD147199-8F2A-C143-A8E6-DFCCB26D11C8}"/>
              </a:ext>
            </a:extLst>
          </p:cNvPr>
          <p:cNvSpPr>
            <a:spLocks noGrp="1"/>
          </p:cNvSpPr>
          <p:nvPr>
            <p:ph idx="1"/>
          </p:nvPr>
        </p:nvSpPr>
        <p:spPr/>
        <p:txBody>
          <a:bodyPr/>
          <a:lstStyle/>
          <a:p>
            <a:r>
              <a:rPr lang="en-US" dirty="0"/>
              <a:t>Ask questions!</a:t>
            </a:r>
          </a:p>
          <a:p>
            <a:r>
              <a:rPr lang="en-US" dirty="0"/>
              <a:t>Read through the module contents each week</a:t>
            </a:r>
          </a:p>
          <a:p>
            <a:r>
              <a:rPr lang="en-US" dirty="0"/>
              <a:t>Attend class or watch the recordings</a:t>
            </a:r>
          </a:p>
          <a:p>
            <a:r>
              <a:rPr lang="en-US" dirty="0"/>
              <a:t>Participate in the class discussions</a:t>
            </a:r>
          </a:p>
          <a:p>
            <a:r>
              <a:rPr lang="en-US" dirty="0"/>
              <a:t>Overcommunicate with me</a:t>
            </a:r>
          </a:p>
          <a:p>
            <a:r>
              <a:rPr lang="en-US" dirty="0"/>
              <a:t>Start assignments early</a:t>
            </a:r>
          </a:p>
          <a:p>
            <a:r>
              <a:rPr lang="en-US" dirty="0"/>
              <a:t>Do not let perfect be the enemy of good</a:t>
            </a:r>
          </a:p>
          <a:p>
            <a:r>
              <a:rPr lang="en-US" dirty="0"/>
              <a:t>Ask questions!</a:t>
            </a:r>
          </a:p>
          <a:p>
            <a:endParaRPr lang="en-US" dirty="0"/>
          </a:p>
        </p:txBody>
      </p:sp>
    </p:spTree>
    <p:extLst>
      <p:ext uri="{BB962C8B-B14F-4D97-AF65-F5344CB8AC3E}">
        <p14:creationId xmlns:p14="http://schemas.microsoft.com/office/powerpoint/2010/main" val="16947772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C66839-A6AB-224D-B9C2-B1B5EF5486C5}"/>
              </a:ext>
            </a:extLst>
          </p:cNvPr>
          <p:cNvSpPr>
            <a:spLocks noGrp="1"/>
          </p:cNvSpPr>
          <p:nvPr>
            <p:ph type="title"/>
          </p:nvPr>
        </p:nvSpPr>
        <p:spPr>
          <a:xfrm>
            <a:off x="838200" y="176211"/>
            <a:ext cx="10515600" cy="1009651"/>
          </a:xfrm>
        </p:spPr>
        <p:txBody>
          <a:bodyPr/>
          <a:lstStyle/>
          <a:p>
            <a:r>
              <a:rPr lang="en-US" dirty="0">
                <a:solidFill>
                  <a:schemeClr val="bg1"/>
                </a:solidFill>
              </a:rPr>
              <a:t>Resubmission &amp; Late Policies</a:t>
            </a:r>
          </a:p>
        </p:txBody>
      </p:sp>
      <p:sp>
        <p:nvSpPr>
          <p:cNvPr id="3" name="Content Placeholder 2">
            <a:extLst>
              <a:ext uri="{FF2B5EF4-FFF2-40B4-BE49-F238E27FC236}">
                <a16:creationId xmlns:a16="http://schemas.microsoft.com/office/drawing/2014/main" id="{BD147199-8F2A-C143-A8E6-DFCCB26D11C8}"/>
              </a:ext>
            </a:extLst>
          </p:cNvPr>
          <p:cNvSpPr>
            <a:spLocks noGrp="1"/>
          </p:cNvSpPr>
          <p:nvPr>
            <p:ph idx="1"/>
          </p:nvPr>
        </p:nvSpPr>
        <p:spPr/>
        <p:txBody>
          <a:bodyPr>
            <a:normAutofit/>
          </a:bodyPr>
          <a:lstStyle/>
          <a:p>
            <a:r>
              <a:rPr lang="en-US" dirty="0"/>
              <a:t>You can resubmit any assignment. Resubmissions after the due date will accrue a late penalty, so submit your work early!</a:t>
            </a:r>
          </a:p>
          <a:p>
            <a:endParaRPr lang="en-US" dirty="0"/>
          </a:p>
          <a:p>
            <a:r>
              <a:rPr lang="en-US" dirty="0"/>
              <a:t>I assess a 2% late penalty per assignment. </a:t>
            </a:r>
          </a:p>
          <a:p>
            <a:pPr lvl="1"/>
            <a:r>
              <a:rPr lang="en-US" sz="2800" dirty="0"/>
              <a:t>If the assignment is 5 days late, it will lose 10% (a full letter grade)</a:t>
            </a:r>
          </a:p>
          <a:p>
            <a:pPr lvl="1"/>
            <a:r>
              <a:rPr lang="en-US" sz="2800" dirty="0"/>
              <a:t>If the assignment is 10 days late, it will lose 20% (2 full letter grades)</a:t>
            </a:r>
          </a:p>
          <a:p>
            <a:pPr lvl="1"/>
            <a:r>
              <a:rPr lang="en-US" sz="2800" dirty="0"/>
              <a:t>I may not be able to offer written feedback on late work.</a:t>
            </a:r>
          </a:p>
          <a:p>
            <a:r>
              <a:rPr lang="en-US" dirty="0"/>
              <a:t>No late work accepted more than </a:t>
            </a:r>
            <a:r>
              <a:rPr lang="en-US" b="1" dirty="0"/>
              <a:t>2 weeks </a:t>
            </a:r>
            <a:r>
              <a:rPr lang="en-US" dirty="0"/>
              <a:t>after the due date. </a:t>
            </a:r>
          </a:p>
        </p:txBody>
      </p:sp>
    </p:spTree>
    <p:extLst>
      <p:ext uri="{BB962C8B-B14F-4D97-AF65-F5344CB8AC3E}">
        <p14:creationId xmlns:p14="http://schemas.microsoft.com/office/powerpoint/2010/main" val="14596697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3863</TotalTime>
  <Words>635</Words>
  <Application>Microsoft Office PowerPoint</Application>
  <PresentationFormat>Widescreen</PresentationFormat>
  <Paragraphs>96</Paragraphs>
  <Slides>19</Slides>
  <Notes>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19</vt:i4>
      </vt:variant>
    </vt:vector>
  </HeadingPairs>
  <TitlesOfParts>
    <vt:vector size="27" baseType="lpstr">
      <vt:lpstr>Aptos</vt:lpstr>
      <vt:lpstr>Arial</vt:lpstr>
      <vt:lpstr>Calibri</vt:lpstr>
      <vt:lpstr>Calibri Light</vt:lpstr>
      <vt:lpstr>Courier New</vt:lpstr>
      <vt:lpstr>Lato Extended</vt:lpstr>
      <vt:lpstr>Times New Roman</vt:lpstr>
      <vt:lpstr>Office Theme</vt:lpstr>
      <vt:lpstr>CSC256</vt:lpstr>
      <vt:lpstr>Welcome to CSC256!</vt:lpstr>
      <vt:lpstr>              Kids                                 Jette and Patches</vt:lpstr>
      <vt:lpstr>Introduce yourself</vt:lpstr>
      <vt:lpstr>Course overview</vt:lpstr>
      <vt:lpstr>Syllabus</vt:lpstr>
      <vt:lpstr>Textbook</vt:lpstr>
      <vt:lpstr>Success in this class</vt:lpstr>
      <vt:lpstr>Resubmission &amp; Late Policies</vt:lpstr>
      <vt:lpstr>Discussions</vt:lpstr>
      <vt:lpstr>Assignments</vt:lpstr>
      <vt:lpstr>Intermediate Web Design</vt:lpstr>
      <vt:lpstr>Intermediate Web Design</vt:lpstr>
      <vt:lpstr>PowerPoint Presentation</vt:lpstr>
      <vt:lpstr>Tools for HTML</vt:lpstr>
      <vt:lpstr>Contact me</vt:lpstr>
      <vt:lpstr>Deliverables</vt:lpstr>
      <vt:lpstr>Question time…</vt:lpstr>
      <vt:lpstr>Create a GitHub Account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Taylor Nakakihara</dc:creator>
  <cp:lastModifiedBy>Rae Crusoe</cp:lastModifiedBy>
  <cp:revision>11</cp:revision>
  <dcterms:created xsi:type="dcterms:W3CDTF">2020-10-21T22:19:35Z</dcterms:created>
  <dcterms:modified xsi:type="dcterms:W3CDTF">2024-05-14T17:02:28Z</dcterms:modified>
</cp:coreProperties>
</file>

<file path=docProps/thumbnail.jpeg>
</file>